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8" r:id="rId3"/>
    <p:sldId id="282" r:id="rId4"/>
    <p:sldId id="283" r:id="rId5"/>
    <p:sldId id="271" r:id="rId6"/>
    <p:sldId id="272" r:id="rId7"/>
    <p:sldId id="273" r:id="rId8"/>
    <p:sldId id="274" r:id="rId9"/>
    <p:sldId id="275" r:id="rId10"/>
    <p:sldId id="276" r:id="rId11"/>
    <p:sldId id="277" r:id="rId12"/>
    <p:sldId id="278" r:id="rId13"/>
    <p:sldId id="279" r:id="rId14"/>
    <p:sldId id="280" r:id="rId15"/>
    <p:sldId id="291" r:id="rId16"/>
    <p:sldId id="267" r:id="rId17"/>
    <p:sldId id="292" r:id="rId18"/>
    <p:sldId id="286" r:id="rId1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384"/>
    <a:srgbClr val="9400AD"/>
    <a:srgbClr val="6C0083"/>
    <a:srgbClr val="E13FFC"/>
    <a:srgbClr val="BC00FA"/>
    <a:srgbClr val="480054"/>
    <a:srgbClr val="34003E"/>
    <a:srgbClr val="AD00CF"/>
    <a:srgbClr val="CC00CC"/>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190" autoAdjust="0"/>
  </p:normalViewPr>
  <p:slideViewPr>
    <p:cSldViewPr>
      <p:cViewPr>
        <p:scale>
          <a:sx n="100" d="100"/>
          <a:sy n="100" d="100"/>
        </p:scale>
        <p:origin x="-1872" y="2394"/>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531C9-16BF-443C-AF5D-B2BA96E755C9}" type="datetimeFigureOut">
              <a:rPr lang="en-US" smtClean="0"/>
              <a:pPr/>
              <a:t>9/11/2020</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770E6-67DE-4376-988A-02F5AFFA4044}" type="slidenum">
              <a:rPr lang="en-US" smtClean="0"/>
              <a:pPr/>
              <a:t>‹#›</a:t>
            </a:fld>
            <a:endParaRPr lang="en-US"/>
          </a:p>
        </p:txBody>
      </p:sp>
    </p:spTree>
    <p:extLst>
      <p:ext uri="{BB962C8B-B14F-4D97-AF65-F5344CB8AC3E}">
        <p14:creationId xmlns:p14="http://schemas.microsoft.com/office/powerpoint/2010/main" xmlns="" val="309125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5</a:t>
            </a:fld>
            <a:endParaRPr lang="en-US"/>
          </a:p>
        </p:txBody>
      </p:sp>
    </p:spTree>
    <p:extLst>
      <p:ext uri="{BB962C8B-B14F-4D97-AF65-F5344CB8AC3E}">
        <p14:creationId xmlns:p14="http://schemas.microsoft.com/office/powerpoint/2010/main" xmlns="" val="261339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6</a:t>
            </a:fld>
            <a:endParaRPr lang="en-US"/>
          </a:p>
        </p:txBody>
      </p:sp>
    </p:spTree>
    <p:extLst>
      <p:ext uri="{BB962C8B-B14F-4D97-AF65-F5344CB8AC3E}">
        <p14:creationId xmlns:p14="http://schemas.microsoft.com/office/powerpoint/2010/main" xmlns="" val="382267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8</a:t>
            </a:fld>
            <a:endParaRPr lang="en-US"/>
          </a:p>
        </p:txBody>
      </p:sp>
    </p:spTree>
    <p:extLst>
      <p:ext uri="{BB962C8B-B14F-4D97-AF65-F5344CB8AC3E}">
        <p14:creationId xmlns:p14="http://schemas.microsoft.com/office/powerpoint/2010/main" xmlns="" val="3168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10</a:t>
            </a:fld>
            <a:endParaRPr lang="en-US"/>
          </a:p>
        </p:txBody>
      </p:sp>
    </p:spTree>
    <p:extLst>
      <p:ext uri="{BB962C8B-B14F-4D97-AF65-F5344CB8AC3E}">
        <p14:creationId xmlns:p14="http://schemas.microsoft.com/office/powerpoint/2010/main" xmlns="" val="9887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11</a:t>
            </a:fld>
            <a:endParaRPr lang="en-US"/>
          </a:p>
        </p:txBody>
      </p:sp>
    </p:spTree>
    <p:extLst>
      <p:ext uri="{BB962C8B-B14F-4D97-AF65-F5344CB8AC3E}">
        <p14:creationId xmlns:p14="http://schemas.microsoft.com/office/powerpoint/2010/main" xmlns="" val="36583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12</a:t>
            </a:fld>
            <a:endParaRPr lang="en-US"/>
          </a:p>
        </p:txBody>
      </p:sp>
    </p:spTree>
    <p:extLst>
      <p:ext uri="{BB962C8B-B14F-4D97-AF65-F5344CB8AC3E}">
        <p14:creationId xmlns:p14="http://schemas.microsoft.com/office/powerpoint/2010/main" xmlns="" val="106508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13</a:t>
            </a:fld>
            <a:endParaRPr lang="en-US"/>
          </a:p>
        </p:txBody>
      </p:sp>
    </p:spTree>
    <p:extLst>
      <p:ext uri="{BB962C8B-B14F-4D97-AF65-F5344CB8AC3E}">
        <p14:creationId xmlns:p14="http://schemas.microsoft.com/office/powerpoint/2010/main" xmlns="" val="31747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82770E6-67DE-4376-988A-02F5AFFA4044}" type="slidenum">
              <a:rPr lang="en-US" smtClean="0"/>
              <a:pPr/>
              <a:t>14</a:t>
            </a:fld>
            <a:endParaRPr lang="en-US"/>
          </a:p>
        </p:txBody>
      </p:sp>
    </p:spTree>
    <p:extLst>
      <p:ext uri="{BB962C8B-B14F-4D97-AF65-F5344CB8AC3E}">
        <p14:creationId xmlns:p14="http://schemas.microsoft.com/office/powerpoint/2010/main" xmlns="" val="155371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0FCE3-322A-494C-B146-0124B551E865}"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FCE3-322A-494C-B146-0124B551E865}"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FCE3-322A-494C-B146-0124B551E865}"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0FCE3-322A-494C-B146-0124B551E865}"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0FCE3-322A-494C-B146-0124B551E865}"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0FCE3-322A-494C-B146-0124B551E865}"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0FCE3-322A-494C-B146-0124B551E865}"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0FCE3-322A-494C-B146-0124B551E865}"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0FCE3-322A-494C-B146-0124B551E865}"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0FCE3-322A-494C-B146-0124B551E865}"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0FCE3-322A-494C-B146-0124B551E865}"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F4412-4EA2-431A-82D9-F9A3830FF2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850FCE3-322A-494C-B146-0124B551E865}" type="datetimeFigureOut">
              <a:rPr lang="en-US" smtClean="0"/>
              <a:pPr/>
              <a:t>9/11/2020</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23F4412-4EA2-431A-82D9-F9A3830FF2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droit\Desktop\ppt\PDF Files\welcome page.jpg"/>
          <p:cNvPicPr>
            <a:picLocks noChangeAspect="1" noChangeArrowheads="1"/>
          </p:cNvPicPr>
          <p:nvPr/>
        </p:nvPicPr>
        <p:blipFill>
          <a:blip r:embed="rId2" cstate="print"/>
          <a:srcRect/>
          <a:stretch>
            <a:fillRect/>
          </a:stretch>
        </p:blipFill>
        <p:spPr bwMode="auto">
          <a:xfrm>
            <a:off x="0" y="0"/>
            <a:ext cx="6858000" cy="9906000"/>
          </a:xfrm>
          <a:prstGeom prst="rect">
            <a:avLst/>
          </a:prstGeom>
          <a:noFill/>
        </p:spPr>
      </p:pic>
      <p:sp>
        <p:nvSpPr>
          <p:cNvPr id="7" name="TextBox 6"/>
          <p:cNvSpPr txBox="1"/>
          <p:nvPr/>
        </p:nvSpPr>
        <p:spPr>
          <a:xfrm>
            <a:off x="254632" y="7434280"/>
            <a:ext cx="3487108" cy="369332"/>
          </a:xfrm>
          <a:prstGeom prst="rect">
            <a:avLst/>
          </a:prstGeom>
          <a:noFill/>
        </p:spPr>
        <p:txBody>
          <a:bodyPr wrap="none" rtlCol="0">
            <a:spAutoFit/>
          </a:bodyPr>
          <a:lstStyle/>
          <a:p>
            <a:r>
              <a:rPr lang="en-US" b="1" dirty="0" smtClean="0">
                <a:solidFill>
                  <a:schemeClr val="tx1">
                    <a:lumMod val="75000"/>
                    <a:lumOff val="25000"/>
                  </a:schemeClr>
                </a:solidFill>
              </a:rPr>
              <a:t>Adroit Neo Tech Solutions Pvt. Ltd.</a:t>
            </a:r>
          </a:p>
        </p:txBody>
      </p:sp>
      <p:sp>
        <p:nvSpPr>
          <p:cNvPr id="8" name="TextBox 7"/>
          <p:cNvSpPr txBox="1"/>
          <p:nvPr/>
        </p:nvSpPr>
        <p:spPr>
          <a:xfrm>
            <a:off x="473413" y="7793716"/>
            <a:ext cx="4377865" cy="523220"/>
          </a:xfrm>
          <a:prstGeom prst="rect">
            <a:avLst/>
          </a:prstGeom>
          <a:noFill/>
        </p:spPr>
        <p:txBody>
          <a:bodyPr wrap="none" rtlCol="0">
            <a:spAutoFit/>
          </a:bodyPr>
          <a:lstStyle/>
          <a:p>
            <a:r>
              <a:rPr lang="en-IN" sz="1400" dirty="0" smtClean="0">
                <a:solidFill>
                  <a:schemeClr val="tx1">
                    <a:lumMod val="75000"/>
                    <a:lumOff val="25000"/>
                  </a:schemeClr>
                </a:solidFill>
              </a:rPr>
              <a:t>Khan Lateef Khan Estate, 5-9-62, 8th Floor,</a:t>
            </a:r>
            <a:endParaRPr lang="en-US" sz="1400" dirty="0" smtClean="0">
              <a:solidFill>
                <a:schemeClr val="tx1">
                  <a:lumMod val="75000"/>
                  <a:lumOff val="25000"/>
                </a:schemeClr>
              </a:solidFill>
            </a:endParaRPr>
          </a:p>
          <a:p>
            <a:r>
              <a:rPr lang="nn-NO" sz="1400" dirty="0" smtClean="0">
                <a:solidFill>
                  <a:schemeClr val="tx1">
                    <a:lumMod val="75000"/>
                    <a:lumOff val="25000"/>
                  </a:schemeClr>
                </a:solidFill>
              </a:rPr>
              <a:t>Fateh Maidan Road, Abids, Hyderabad, Telangana 500001</a:t>
            </a:r>
            <a:endParaRPr lang="en-US" sz="1400" dirty="0">
              <a:solidFill>
                <a:schemeClr val="tx1">
                  <a:lumMod val="75000"/>
                  <a:lumOff val="25000"/>
                </a:schemeClr>
              </a:solidFill>
            </a:endParaRPr>
          </a:p>
        </p:txBody>
      </p:sp>
      <p:sp>
        <p:nvSpPr>
          <p:cNvPr id="9" name="TextBox 8"/>
          <p:cNvSpPr txBox="1"/>
          <p:nvPr/>
        </p:nvSpPr>
        <p:spPr>
          <a:xfrm>
            <a:off x="233340" y="8310586"/>
            <a:ext cx="1627177" cy="369332"/>
          </a:xfrm>
          <a:prstGeom prst="rect">
            <a:avLst/>
          </a:prstGeom>
          <a:noFill/>
        </p:spPr>
        <p:txBody>
          <a:bodyPr wrap="none" rtlCol="0">
            <a:spAutoFit/>
          </a:bodyPr>
          <a:lstStyle/>
          <a:p>
            <a:r>
              <a:rPr lang="en-US" b="1" dirty="0" smtClean="0">
                <a:solidFill>
                  <a:schemeClr val="tx1">
                    <a:lumMod val="75000"/>
                    <a:lumOff val="25000"/>
                  </a:schemeClr>
                </a:solidFill>
              </a:rPr>
              <a:t>Contact Details</a:t>
            </a:r>
          </a:p>
        </p:txBody>
      </p:sp>
      <p:sp>
        <p:nvSpPr>
          <p:cNvPr id="10" name="TextBox 9"/>
          <p:cNvSpPr txBox="1"/>
          <p:nvPr/>
        </p:nvSpPr>
        <p:spPr>
          <a:xfrm>
            <a:off x="554299" y="8646580"/>
            <a:ext cx="1465466" cy="307777"/>
          </a:xfrm>
          <a:prstGeom prst="rect">
            <a:avLst/>
          </a:prstGeom>
          <a:noFill/>
        </p:spPr>
        <p:txBody>
          <a:bodyPr wrap="none" rtlCol="0">
            <a:spAutoFit/>
          </a:bodyPr>
          <a:lstStyle/>
          <a:p>
            <a:r>
              <a:rPr lang="en-US" sz="1400" dirty="0" smtClean="0">
                <a:solidFill>
                  <a:schemeClr val="tx1">
                    <a:lumMod val="75000"/>
                    <a:lumOff val="25000"/>
                  </a:schemeClr>
                </a:solidFill>
              </a:rPr>
              <a:t>+91 40-66616056</a:t>
            </a:r>
            <a:endParaRPr lang="en-US" sz="1400" dirty="0">
              <a:solidFill>
                <a:schemeClr val="tx1">
                  <a:lumMod val="75000"/>
                  <a:lumOff val="25000"/>
                </a:schemeClr>
              </a:solidFill>
            </a:endParaRPr>
          </a:p>
        </p:txBody>
      </p:sp>
      <p:pic>
        <p:nvPicPr>
          <p:cNvPr id="11" name="Picture 4" descr="\\10.12.9.4\web\Vamshi\png icons\email.png"/>
          <p:cNvPicPr>
            <a:picLocks noChangeAspect="1" noChangeArrowheads="1"/>
          </p:cNvPicPr>
          <p:nvPr/>
        </p:nvPicPr>
        <p:blipFill>
          <a:blip r:embed="rId3" cstate="print"/>
          <a:srcRect/>
          <a:stretch>
            <a:fillRect/>
          </a:stretch>
        </p:blipFill>
        <p:spPr bwMode="auto">
          <a:xfrm>
            <a:off x="300016" y="8954558"/>
            <a:ext cx="228584" cy="228584"/>
          </a:xfrm>
          <a:prstGeom prst="rect">
            <a:avLst/>
          </a:prstGeom>
          <a:noFill/>
        </p:spPr>
      </p:pic>
      <p:pic>
        <p:nvPicPr>
          <p:cNvPr id="12" name="Picture 5" descr="\\10.12.9.4\web\Vamshi\png icons\map-maker.png"/>
          <p:cNvPicPr>
            <a:picLocks noChangeAspect="1" noChangeArrowheads="1"/>
          </p:cNvPicPr>
          <p:nvPr/>
        </p:nvPicPr>
        <p:blipFill>
          <a:blip r:embed="rId4" cstate="print"/>
          <a:srcRect/>
          <a:stretch>
            <a:fillRect/>
          </a:stretch>
        </p:blipFill>
        <p:spPr bwMode="auto">
          <a:xfrm>
            <a:off x="300016" y="7835362"/>
            <a:ext cx="214314" cy="214314"/>
          </a:xfrm>
          <a:prstGeom prst="rect">
            <a:avLst/>
          </a:prstGeom>
          <a:noFill/>
        </p:spPr>
      </p:pic>
      <p:sp>
        <p:nvSpPr>
          <p:cNvPr id="13" name="TextBox 12"/>
          <p:cNvSpPr txBox="1"/>
          <p:nvPr/>
        </p:nvSpPr>
        <p:spPr>
          <a:xfrm>
            <a:off x="557527" y="8932332"/>
            <a:ext cx="1698285" cy="307777"/>
          </a:xfrm>
          <a:prstGeom prst="rect">
            <a:avLst/>
          </a:prstGeom>
          <a:noFill/>
        </p:spPr>
        <p:txBody>
          <a:bodyPr wrap="none" rtlCol="0">
            <a:spAutoFit/>
          </a:bodyPr>
          <a:lstStyle/>
          <a:p>
            <a:r>
              <a:rPr lang="en-US" sz="1400" dirty="0" smtClean="0">
                <a:solidFill>
                  <a:schemeClr val="tx1">
                    <a:lumMod val="75000"/>
                    <a:lumOff val="25000"/>
                  </a:schemeClr>
                </a:solidFill>
              </a:rPr>
              <a:t>info@adroit-nts.com</a:t>
            </a:r>
            <a:endParaRPr lang="en-US" sz="1400" dirty="0">
              <a:solidFill>
                <a:schemeClr val="tx1">
                  <a:lumMod val="75000"/>
                  <a:lumOff val="25000"/>
                </a:schemeClr>
              </a:solidFill>
            </a:endParaRPr>
          </a:p>
        </p:txBody>
      </p:sp>
      <p:pic>
        <p:nvPicPr>
          <p:cNvPr id="14" name="Picture 6" descr="\\10.12.9.4\web\Vamshi\png icons\phone.png"/>
          <p:cNvPicPr>
            <a:picLocks noChangeAspect="1" noChangeArrowheads="1"/>
          </p:cNvPicPr>
          <p:nvPr/>
        </p:nvPicPr>
        <p:blipFill>
          <a:blip r:embed="rId5" cstate="print"/>
          <a:srcRect/>
          <a:stretch>
            <a:fillRect/>
          </a:stretch>
        </p:blipFill>
        <p:spPr bwMode="auto">
          <a:xfrm>
            <a:off x="301586" y="8691030"/>
            <a:ext cx="214314" cy="214314"/>
          </a:xfrm>
          <a:prstGeom prst="rect">
            <a:avLst/>
          </a:prstGeom>
          <a:noFill/>
        </p:spPr>
      </p:pic>
      <p:sp>
        <p:nvSpPr>
          <p:cNvPr id="5" name="Rectangular Callout 4"/>
          <p:cNvSpPr/>
          <p:nvPr/>
        </p:nvSpPr>
        <p:spPr>
          <a:xfrm>
            <a:off x="554299" y="5169024"/>
            <a:ext cx="2016224" cy="6761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Innovative</a:t>
            </a:r>
            <a:endParaRPr lang="en-IN" dirty="0"/>
          </a:p>
        </p:txBody>
      </p:sp>
      <p:sp>
        <p:nvSpPr>
          <p:cNvPr id="6" name="Rounded Rectangular Callout 5"/>
          <p:cNvSpPr/>
          <p:nvPr/>
        </p:nvSpPr>
        <p:spPr>
          <a:xfrm>
            <a:off x="3573016" y="4959616"/>
            <a:ext cx="2592288" cy="864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Experience</a:t>
            </a:r>
            <a:endParaRPr lang="en-IN" dirty="0"/>
          </a:p>
        </p:txBody>
      </p:sp>
      <p:pic>
        <p:nvPicPr>
          <p:cNvPr id="15" name="Picture 14" descr="Adroit Company Profile First page.png"/>
          <p:cNvPicPr>
            <a:picLocks noChangeAspect="1"/>
          </p:cNvPicPr>
          <p:nvPr/>
        </p:nvPicPr>
        <p:blipFill>
          <a:blip r:embed="rId6" cstate="print"/>
          <a:stretch>
            <a:fillRect/>
          </a:stretch>
        </p:blipFill>
        <p:spPr>
          <a:xfrm>
            <a:off x="0" y="4222"/>
            <a:ext cx="6858000" cy="9897556"/>
          </a:xfrm>
          <a:prstGeom prst="rect">
            <a:avLst/>
          </a:prstGeom>
        </p:spPr>
      </p:pic>
      <p:sp>
        <p:nvSpPr>
          <p:cNvPr id="16" name="TextBox 6"/>
          <p:cNvSpPr txBox="1"/>
          <p:nvPr/>
        </p:nvSpPr>
        <p:spPr>
          <a:xfrm>
            <a:off x="137924" y="7329264"/>
            <a:ext cx="348710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lumMod val="75000"/>
                    <a:lumOff val="25000"/>
                  </a:schemeClr>
                </a:solidFill>
              </a:rPr>
              <a:t>Adroit Neo Tech Solutions Pvt. Ltd.</a:t>
            </a:r>
          </a:p>
        </p:txBody>
      </p:sp>
      <p:sp>
        <p:nvSpPr>
          <p:cNvPr id="17" name="TextBox 7"/>
          <p:cNvSpPr txBox="1"/>
          <p:nvPr/>
        </p:nvSpPr>
        <p:spPr>
          <a:xfrm>
            <a:off x="356705" y="7688700"/>
            <a:ext cx="396794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dirty="0" smtClean="0">
                <a:solidFill>
                  <a:schemeClr val="tx1">
                    <a:lumMod val="75000"/>
                    <a:lumOff val="25000"/>
                  </a:schemeClr>
                </a:solidFill>
              </a:rPr>
              <a:t>Khan Lateef Khan Estate, 5-9-62 8th Floor,</a:t>
            </a:r>
            <a:endParaRPr lang="en-US" sz="1400" dirty="0" smtClean="0">
              <a:solidFill>
                <a:schemeClr val="tx1">
                  <a:lumMod val="75000"/>
                  <a:lumOff val="25000"/>
                </a:schemeClr>
              </a:solidFill>
            </a:endParaRPr>
          </a:p>
          <a:p>
            <a:r>
              <a:rPr lang="nn-NO" sz="1400" dirty="0" smtClean="0">
                <a:solidFill>
                  <a:schemeClr val="tx1">
                    <a:lumMod val="75000"/>
                    <a:lumOff val="25000"/>
                  </a:schemeClr>
                </a:solidFill>
              </a:rPr>
              <a:t>Fateh Maidan, Abids, Hyderabad, Telangana 500001</a:t>
            </a:r>
            <a:endParaRPr lang="en-US" sz="1400" dirty="0">
              <a:solidFill>
                <a:schemeClr val="tx1">
                  <a:lumMod val="75000"/>
                  <a:lumOff val="25000"/>
                </a:schemeClr>
              </a:solidFill>
            </a:endParaRPr>
          </a:p>
        </p:txBody>
      </p:sp>
      <p:sp>
        <p:nvSpPr>
          <p:cNvPr id="18" name="TextBox 8"/>
          <p:cNvSpPr txBox="1"/>
          <p:nvPr/>
        </p:nvSpPr>
        <p:spPr>
          <a:xfrm>
            <a:off x="116632" y="8205570"/>
            <a:ext cx="162717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lumMod val="75000"/>
                    <a:lumOff val="25000"/>
                  </a:schemeClr>
                </a:solidFill>
              </a:rPr>
              <a:t>Contact Details</a:t>
            </a:r>
          </a:p>
        </p:txBody>
      </p:sp>
      <p:sp>
        <p:nvSpPr>
          <p:cNvPr id="19" name="TextBox 9"/>
          <p:cNvSpPr txBox="1"/>
          <p:nvPr/>
        </p:nvSpPr>
        <p:spPr>
          <a:xfrm>
            <a:off x="437591" y="8541564"/>
            <a:ext cx="150554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lumMod val="75000"/>
                    <a:lumOff val="25000"/>
                  </a:schemeClr>
                </a:solidFill>
              </a:rPr>
              <a:t>+91 40-6678 6660</a:t>
            </a:r>
            <a:endParaRPr lang="en-US" sz="1400" dirty="0">
              <a:solidFill>
                <a:schemeClr val="tx1">
                  <a:lumMod val="75000"/>
                  <a:lumOff val="25000"/>
                </a:schemeClr>
              </a:solidFill>
            </a:endParaRPr>
          </a:p>
        </p:txBody>
      </p:sp>
      <p:sp>
        <p:nvSpPr>
          <p:cNvPr id="20" name="TextBox 12"/>
          <p:cNvSpPr txBox="1"/>
          <p:nvPr/>
        </p:nvSpPr>
        <p:spPr>
          <a:xfrm>
            <a:off x="440819" y="8827316"/>
            <a:ext cx="169828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lumMod val="75000"/>
                    <a:lumOff val="25000"/>
                  </a:schemeClr>
                </a:solidFill>
              </a:rPr>
              <a:t>info@adroit-nts.com</a:t>
            </a:r>
            <a:endParaRPr lang="en-US" sz="1400" dirty="0">
              <a:solidFill>
                <a:schemeClr val="tx1">
                  <a:lumMod val="75000"/>
                  <a:lumOff val="25000"/>
                </a:schemeClr>
              </a:solidFill>
            </a:endParaRPr>
          </a:p>
        </p:txBody>
      </p:sp>
      <p:pic>
        <p:nvPicPr>
          <p:cNvPr id="21" name="Picture 20" descr="Adroit Company Profile First page.png"/>
          <p:cNvPicPr>
            <a:picLocks noChangeAspect="1"/>
          </p:cNvPicPr>
          <p:nvPr/>
        </p:nvPicPr>
        <p:blipFill>
          <a:blip r:embed="rId7" cstate="print"/>
          <a:stretch>
            <a:fillRect/>
          </a:stretch>
        </p:blipFill>
        <p:spPr>
          <a:xfrm>
            <a:off x="0" y="4222"/>
            <a:ext cx="6858000" cy="98975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2430" y="419511"/>
            <a:ext cx="6128404" cy="3170099"/>
          </a:xfrm>
          <a:prstGeom prst="rect">
            <a:avLst/>
          </a:prstGeom>
          <a:noFill/>
        </p:spPr>
        <p:txBody>
          <a:bodyPr wrap="square" rtlCol="0">
            <a:spAutoFit/>
          </a:bodyPr>
          <a:lstStyle/>
          <a:p>
            <a:pPr lvl="0" algn="ctr"/>
            <a:r>
              <a:rPr lang="en-US" dirty="0" smtClean="0">
                <a:solidFill>
                  <a:srgbClr val="9531BD"/>
                </a:solidFill>
              </a:rPr>
              <a:t>Our Services</a:t>
            </a:r>
          </a:p>
          <a:p>
            <a:pPr lvl="0"/>
            <a:endParaRPr lang="en-US" sz="1400" dirty="0" smtClean="0"/>
          </a:p>
          <a:p>
            <a:pPr algn="just" fontAlgn="auto">
              <a:spcBef>
                <a:spcPts val="0"/>
              </a:spcBef>
              <a:spcAft>
                <a:spcPts val="0"/>
              </a:spcAft>
              <a:defRPr/>
            </a:pPr>
            <a:r>
              <a:rPr lang="en-US" sz="1200" dirty="0" smtClean="0"/>
              <a:t>Adroit-NTS is fast growing provider of high quality customer contact center services. We operate a customer contact centers with around 50 web-enabled workstations located at Hyderabad in India. At Adroit-NTS we realize that at the center of every business is the customer. A true India based outsourcing company; we firmly believe that service delivery is more critical than customer acquisition. We are capable and our technology is par excellence. </a:t>
            </a:r>
          </a:p>
          <a:p>
            <a:pPr algn="just" fontAlgn="auto">
              <a:spcBef>
                <a:spcPts val="0"/>
              </a:spcBef>
              <a:spcAft>
                <a:spcPts val="0"/>
              </a:spcAft>
              <a:defRPr/>
            </a:pPr>
            <a:r>
              <a:rPr lang="en-US" sz="1200" dirty="0" smtClean="0"/>
              <a:t/>
            </a:r>
            <a:br>
              <a:rPr lang="en-US" sz="1200" dirty="0" smtClean="0"/>
            </a:br>
            <a:r>
              <a:rPr lang="en-US" sz="1200" dirty="0" smtClean="0"/>
              <a:t>Our key differentiators are our teams of professionals, a proven process transitioning methodology and facilities that beat world standards. We complement our strong global orientation with a thorough understanding of the Indian operating environment. We have the people who treat your customers the old-fashioned way... With courtesy, friendliness and intelligence.</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We allow your customers, to contact us in any manner and at any time that they choose. With, Adroit-NTS your customers have unlimited access to your products or services.</a:t>
            </a:r>
          </a:p>
        </p:txBody>
      </p:sp>
      <p:sp>
        <p:nvSpPr>
          <p:cNvPr id="5" name="TextBox 4"/>
          <p:cNvSpPr txBox="1"/>
          <p:nvPr/>
        </p:nvSpPr>
        <p:spPr>
          <a:xfrm>
            <a:off x="376216" y="4328973"/>
            <a:ext cx="6128404" cy="1446550"/>
          </a:xfrm>
          <a:prstGeom prst="rect">
            <a:avLst/>
          </a:prstGeom>
          <a:noFill/>
        </p:spPr>
        <p:txBody>
          <a:bodyPr wrap="square" rtlCol="0">
            <a:spAutoFit/>
          </a:bodyPr>
          <a:lstStyle/>
          <a:p>
            <a:pPr lvl="0"/>
            <a:r>
              <a:rPr lang="en-US" sz="1400" b="1" dirty="0" smtClean="0">
                <a:solidFill>
                  <a:srgbClr val="9531BD"/>
                </a:solidFill>
              </a:rPr>
              <a:t>Back Office Services</a:t>
            </a:r>
          </a:p>
          <a:p>
            <a:pPr lvl="0"/>
            <a:endParaRPr lang="en-US" sz="1400" dirty="0" smtClean="0"/>
          </a:p>
          <a:p>
            <a:pPr algn="just" fontAlgn="auto">
              <a:spcBef>
                <a:spcPts val="0"/>
              </a:spcBef>
              <a:spcAft>
                <a:spcPts val="0"/>
              </a:spcAft>
              <a:defRPr/>
            </a:pPr>
            <a:r>
              <a:rPr lang="en-US" sz="1200" dirty="0" smtClean="0"/>
              <a:t>24/7 Customer believes in a holistic approach towards customer experience management. Go4Callcenter transcend the transaction-based approach to proactively carry out back office operations. This enables your organization to seamlessly deliver services to your customers. Under this ambit, our services cover credit card verifications, processing of transactions, accounts receivables, alerts for direct mail campaigns etc.</a:t>
            </a:r>
          </a:p>
        </p:txBody>
      </p:sp>
      <p:sp>
        <p:nvSpPr>
          <p:cNvPr id="6" name="Rectangle 5"/>
          <p:cNvSpPr/>
          <p:nvPr/>
        </p:nvSpPr>
        <p:spPr>
          <a:xfrm>
            <a:off x="1928802" y="3794178"/>
            <a:ext cx="3038011" cy="369332"/>
          </a:xfrm>
          <a:prstGeom prst="rect">
            <a:avLst/>
          </a:prstGeom>
        </p:spPr>
        <p:txBody>
          <a:bodyPr wrap="none">
            <a:spAutoFit/>
          </a:bodyPr>
          <a:lstStyle/>
          <a:p>
            <a:pPr lvl="0"/>
            <a:r>
              <a:rPr lang="en-US" dirty="0" smtClean="0">
                <a:solidFill>
                  <a:srgbClr val="9531BD"/>
                </a:solidFill>
              </a:rPr>
              <a:t>Services offered By Adroit-NTS</a:t>
            </a:r>
          </a:p>
        </p:txBody>
      </p:sp>
      <p:sp>
        <p:nvSpPr>
          <p:cNvPr id="7" name="TextBox 6"/>
          <p:cNvSpPr txBox="1"/>
          <p:nvPr/>
        </p:nvSpPr>
        <p:spPr>
          <a:xfrm>
            <a:off x="372430" y="5953132"/>
            <a:ext cx="6128404" cy="3016210"/>
          </a:xfrm>
          <a:prstGeom prst="rect">
            <a:avLst/>
          </a:prstGeom>
          <a:noFill/>
        </p:spPr>
        <p:txBody>
          <a:bodyPr wrap="square" rtlCol="0">
            <a:spAutoFit/>
          </a:bodyPr>
          <a:lstStyle/>
          <a:p>
            <a:pPr lvl="0"/>
            <a:r>
              <a:rPr lang="en-US" sz="1400" b="1" dirty="0" smtClean="0">
                <a:solidFill>
                  <a:srgbClr val="9531BD"/>
                </a:solidFill>
              </a:rPr>
              <a:t>Our Key Purpose</a:t>
            </a:r>
          </a:p>
          <a:p>
            <a:pPr lvl="0"/>
            <a:endParaRPr lang="en-US" sz="1400" dirty="0" smtClean="0"/>
          </a:p>
          <a:p>
            <a:pPr lvl="1" algn="just">
              <a:lnSpc>
                <a:spcPct val="150000"/>
              </a:lnSpc>
              <a:defRPr/>
            </a:pPr>
            <a:r>
              <a:rPr lang="en-US" sz="1200" dirty="0" smtClean="0"/>
              <a:t>Providing customers with a dependable method of contact, through the channel of their choice, and a boulevard to have their questions answered in a professional manner.</a:t>
            </a:r>
          </a:p>
          <a:p>
            <a:pPr lvl="1" algn="just">
              <a:lnSpc>
                <a:spcPct val="150000"/>
              </a:lnSpc>
              <a:defRPr/>
            </a:pPr>
            <a:r>
              <a:rPr lang="en-US" sz="1200" dirty="0" smtClean="0"/>
              <a:t>Improving brand image by providing service professionals who have access to accurate, up-to-date information and can assist customers with timely issue resolution. </a:t>
            </a:r>
          </a:p>
          <a:p>
            <a:pPr lvl="1" algn="just">
              <a:lnSpc>
                <a:spcPct val="150000"/>
              </a:lnSpc>
              <a:defRPr/>
            </a:pPr>
            <a:r>
              <a:rPr lang="en-US" sz="1200" dirty="0" smtClean="0"/>
              <a:t>Capturing customer service information regarding areas of service issues and customer needs to be analyzed for adaptation into market opportunities.</a:t>
            </a:r>
          </a:p>
          <a:p>
            <a:pPr lvl="1" algn="just">
              <a:lnSpc>
                <a:spcPct val="150000"/>
              </a:lnSpc>
              <a:defRPr/>
            </a:pPr>
            <a:r>
              <a:rPr lang="en-US" sz="1200" dirty="0" smtClean="0"/>
              <a:t>Integrating operations platforms, with the ability for work inter-flow between outsourced customer contact centers, other third party vendors and internal centers as necessary.</a:t>
            </a:r>
          </a:p>
        </p:txBody>
      </p:sp>
      <p:grpSp>
        <p:nvGrpSpPr>
          <p:cNvPr id="8" name="Group 7"/>
          <p:cNvGrpSpPr/>
          <p:nvPr/>
        </p:nvGrpSpPr>
        <p:grpSpPr>
          <a:xfrm>
            <a:off x="642918" y="6462723"/>
            <a:ext cx="214314" cy="214314"/>
            <a:chOff x="573386" y="5246372"/>
            <a:chExt cx="263284" cy="271606"/>
          </a:xfrm>
        </p:grpSpPr>
        <p:sp>
          <p:nvSpPr>
            <p:cNvPr id="10" name="Oval 9"/>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42918" y="7027081"/>
            <a:ext cx="214314" cy="214314"/>
            <a:chOff x="573386" y="5246372"/>
            <a:chExt cx="263284" cy="271606"/>
          </a:xfrm>
        </p:grpSpPr>
        <p:sp>
          <p:nvSpPr>
            <p:cNvPr id="15" name="Oval 14"/>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42918" y="7565248"/>
            <a:ext cx="214314" cy="214314"/>
            <a:chOff x="573386" y="5246372"/>
            <a:chExt cx="263284" cy="271606"/>
          </a:xfrm>
        </p:grpSpPr>
        <p:sp>
          <p:nvSpPr>
            <p:cNvPr id="20" name="Oval 19"/>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42918" y="8120085"/>
            <a:ext cx="214314" cy="214314"/>
            <a:chOff x="573386" y="5246372"/>
            <a:chExt cx="263284" cy="271606"/>
          </a:xfrm>
        </p:grpSpPr>
        <p:sp>
          <p:nvSpPr>
            <p:cNvPr id="25" name="Oval 24"/>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2430" y="914917"/>
            <a:ext cx="6128404" cy="1323439"/>
          </a:xfrm>
          <a:prstGeom prst="rect">
            <a:avLst/>
          </a:prstGeom>
          <a:noFill/>
        </p:spPr>
        <p:txBody>
          <a:bodyPr wrap="square" rtlCol="0">
            <a:spAutoFit/>
          </a:bodyPr>
          <a:lstStyle/>
          <a:p>
            <a:pPr lvl="0" algn="ctr"/>
            <a:r>
              <a:rPr lang="en-US" dirty="0" smtClean="0">
                <a:solidFill>
                  <a:srgbClr val="9531BD"/>
                </a:solidFill>
              </a:rPr>
              <a:t>Inbound Call Center Services</a:t>
            </a:r>
          </a:p>
          <a:p>
            <a:pPr lvl="0"/>
            <a:endParaRPr lang="en-US" sz="1200" dirty="0" smtClean="0"/>
          </a:p>
          <a:p>
            <a:pPr algn="just" fontAlgn="auto">
              <a:spcBef>
                <a:spcPts val="0"/>
              </a:spcBef>
              <a:spcAft>
                <a:spcPts val="0"/>
              </a:spcAft>
              <a:defRPr/>
            </a:pPr>
            <a:r>
              <a:rPr lang="en-US" sz="1200" dirty="0" smtClean="0"/>
              <a:t>We use and deploy the most refined call processing and telecom. Our call routing feature allows the system to instantly scrutinize available agents and route calls to the most suitably skilled agents. Our operating centers receive customer calls over dedicated international private leased circuits. We can handle calls relating to various products or processes across industries.</a:t>
            </a:r>
          </a:p>
        </p:txBody>
      </p:sp>
      <p:sp>
        <p:nvSpPr>
          <p:cNvPr id="5" name="TextBox 4"/>
          <p:cNvSpPr txBox="1"/>
          <p:nvPr/>
        </p:nvSpPr>
        <p:spPr>
          <a:xfrm>
            <a:off x="376216" y="4770310"/>
            <a:ext cx="6128404" cy="1938992"/>
          </a:xfrm>
          <a:prstGeom prst="rect">
            <a:avLst/>
          </a:prstGeom>
          <a:noFill/>
        </p:spPr>
        <p:txBody>
          <a:bodyPr wrap="square" rtlCol="0">
            <a:spAutoFit/>
          </a:bodyPr>
          <a:lstStyle/>
          <a:p>
            <a:pPr lvl="0" algn="ctr"/>
            <a:r>
              <a:rPr lang="en-US" dirty="0" smtClean="0">
                <a:solidFill>
                  <a:srgbClr val="9531BD"/>
                </a:solidFill>
              </a:rPr>
              <a:t>Our Process</a:t>
            </a:r>
          </a:p>
          <a:p>
            <a:pPr lvl="0" algn="ctr"/>
            <a:endParaRPr lang="en-US" sz="1200" dirty="0" smtClean="0">
              <a:solidFill>
                <a:srgbClr val="9531BD"/>
              </a:solidFill>
            </a:endParaRPr>
          </a:p>
          <a:p>
            <a:pPr lvl="0"/>
            <a:r>
              <a:rPr lang="en-US" sz="1400" dirty="0" smtClean="0">
                <a:solidFill>
                  <a:srgbClr val="6C0083"/>
                </a:solidFill>
              </a:rPr>
              <a:t>We are a process centric organization, constantly striving to set new benchmarks in customer satisfaction and operational excellence.</a:t>
            </a:r>
            <a:r>
              <a:rPr lang="en-US" sz="1400" dirty="0" smtClean="0"/>
              <a:t/>
            </a:r>
            <a:br>
              <a:rPr lang="en-US" sz="1400" dirty="0" smtClean="0"/>
            </a:br>
            <a:endParaRPr lang="en-US" sz="1400" dirty="0" smtClean="0"/>
          </a:p>
          <a:p>
            <a:pPr algn="just" fontAlgn="auto">
              <a:spcBef>
                <a:spcPts val="0"/>
              </a:spcBef>
              <a:spcAft>
                <a:spcPts val="0"/>
              </a:spcAft>
              <a:defRPr/>
            </a:pPr>
            <a:r>
              <a:rPr lang="en-US" sz="1200" dirty="0" smtClean="0"/>
              <a:t>We at Adroit-NTS follow a robustly defined operational procedure to ensure process integrity and minimize inherent outsourcing risks. We help clients establish the right outsourcing strategy, and help them in devising a plan to implement the strategy and de-risking the plan to ensure success.</a:t>
            </a:r>
          </a:p>
        </p:txBody>
      </p:sp>
      <p:sp>
        <p:nvSpPr>
          <p:cNvPr id="7" name="TextBox 6"/>
          <p:cNvSpPr txBox="1"/>
          <p:nvPr/>
        </p:nvSpPr>
        <p:spPr>
          <a:xfrm>
            <a:off x="376216" y="6810388"/>
            <a:ext cx="6128404" cy="1754326"/>
          </a:xfrm>
          <a:prstGeom prst="rect">
            <a:avLst/>
          </a:prstGeom>
          <a:noFill/>
        </p:spPr>
        <p:txBody>
          <a:bodyPr wrap="square" rtlCol="0">
            <a:spAutoFit/>
          </a:bodyPr>
          <a:lstStyle/>
          <a:p>
            <a:pPr lvl="1" algn="just">
              <a:lnSpc>
                <a:spcPct val="150000"/>
              </a:lnSpc>
              <a:defRPr/>
            </a:pPr>
            <a:r>
              <a:rPr lang="en-US" sz="1200" b="1" dirty="0" smtClean="0">
                <a:solidFill>
                  <a:srgbClr val="6C0083"/>
                </a:solidFill>
              </a:rPr>
              <a:t>Pre Analysis:</a:t>
            </a:r>
            <a:r>
              <a:rPr lang="en-US" sz="1200" dirty="0" smtClean="0"/>
              <a:t> At this stage, we try and understand clients' business, identify outsource opportunities, assess requirements, review environment and confirm validity.</a:t>
            </a:r>
          </a:p>
          <a:p>
            <a:pPr lvl="1" algn="just">
              <a:lnSpc>
                <a:spcPct val="150000"/>
              </a:lnSpc>
              <a:defRPr/>
            </a:pPr>
            <a:r>
              <a:rPr lang="en-US" sz="1200" b="1" dirty="0" smtClean="0">
                <a:solidFill>
                  <a:srgbClr val="6C0083"/>
                </a:solidFill>
              </a:rPr>
              <a:t>Analysis:</a:t>
            </a:r>
            <a:r>
              <a:rPr lang="en-US" sz="1200" dirty="0" smtClean="0"/>
              <a:t> For analyzing, we gather documentation, identify solution and costing, confirm and validate with client and prepare the process implementation plan.</a:t>
            </a:r>
          </a:p>
          <a:p>
            <a:pPr lvl="1" algn="just">
              <a:lnSpc>
                <a:spcPct val="150000"/>
              </a:lnSpc>
              <a:defRPr/>
            </a:pPr>
            <a:r>
              <a:rPr lang="en-US" sz="1200" b="1" dirty="0" smtClean="0">
                <a:solidFill>
                  <a:srgbClr val="6C0083"/>
                </a:solidFill>
              </a:rPr>
              <a:t>Transition Management:</a:t>
            </a:r>
            <a:r>
              <a:rPr lang="en-US" sz="1200" dirty="0" smtClean="0"/>
              <a:t> At this juncture, we adapt process plan, emulate client process, document operating plan, and confirm performance requirements.</a:t>
            </a:r>
          </a:p>
        </p:txBody>
      </p:sp>
      <p:grpSp>
        <p:nvGrpSpPr>
          <p:cNvPr id="2" name="Group 7"/>
          <p:cNvGrpSpPr/>
          <p:nvPr/>
        </p:nvGrpSpPr>
        <p:grpSpPr>
          <a:xfrm>
            <a:off x="646704" y="6922309"/>
            <a:ext cx="214314" cy="214314"/>
            <a:chOff x="573386" y="5246372"/>
            <a:chExt cx="263284" cy="271606"/>
          </a:xfrm>
        </p:grpSpPr>
        <p:sp>
          <p:nvSpPr>
            <p:cNvPr id="10" name="Oval 9"/>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3" name="Group 13"/>
          <p:cNvGrpSpPr/>
          <p:nvPr/>
        </p:nvGrpSpPr>
        <p:grpSpPr>
          <a:xfrm>
            <a:off x="646704" y="7448567"/>
            <a:ext cx="214314" cy="214314"/>
            <a:chOff x="573386" y="5246372"/>
            <a:chExt cx="263284" cy="271606"/>
          </a:xfrm>
        </p:grpSpPr>
        <p:sp>
          <p:nvSpPr>
            <p:cNvPr id="15" name="Oval 14"/>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8" name="Group 18"/>
          <p:cNvGrpSpPr/>
          <p:nvPr/>
        </p:nvGrpSpPr>
        <p:grpSpPr>
          <a:xfrm>
            <a:off x="646704" y="8005784"/>
            <a:ext cx="214314" cy="214314"/>
            <a:chOff x="573386" y="5246372"/>
            <a:chExt cx="263284" cy="271606"/>
          </a:xfrm>
        </p:grpSpPr>
        <p:sp>
          <p:nvSpPr>
            <p:cNvPr id="20" name="Oval 19"/>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6216" y="2809860"/>
            <a:ext cx="6128404" cy="1477328"/>
          </a:xfrm>
          <a:prstGeom prst="rect">
            <a:avLst/>
          </a:prstGeom>
          <a:noFill/>
        </p:spPr>
        <p:txBody>
          <a:bodyPr wrap="square" rtlCol="0">
            <a:spAutoFit/>
          </a:bodyPr>
          <a:lstStyle/>
          <a:p>
            <a:pPr algn="ctr"/>
            <a:r>
              <a:rPr lang="en-US" dirty="0" smtClean="0">
                <a:solidFill>
                  <a:srgbClr val="9531BD"/>
                </a:solidFill>
              </a:rPr>
              <a:t>Outbound Call Center Services</a:t>
            </a:r>
          </a:p>
          <a:p>
            <a:pPr lvl="0"/>
            <a:endParaRPr lang="en-US" sz="1200" dirty="0" smtClean="0"/>
          </a:p>
          <a:p>
            <a:pPr algn="just" fontAlgn="auto">
              <a:spcBef>
                <a:spcPts val="0"/>
              </a:spcBef>
              <a:spcAft>
                <a:spcPts val="0"/>
              </a:spcAft>
              <a:defRPr/>
            </a:pPr>
            <a:r>
              <a:rPr lang="en-US" sz="1200" dirty="0" smtClean="0"/>
              <a:t>We have got a robust infrastructure to manage campaigns for our clients. We can manage a broad range of outbound services for clients across various industry segments. We have the expertise to set up and manage large outbound call center operations. Our agents are proficient in handling the entire gamut of calls, from simple welcome calls to calls pertaining to surveys, verifications, lead generation, collections,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2430" y="487418"/>
            <a:ext cx="6128404" cy="1107996"/>
          </a:xfrm>
          <a:prstGeom prst="rect">
            <a:avLst/>
          </a:prstGeom>
          <a:noFill/>
        </p:spPr>
        <p:txBody>
          <a:bodyPr wrap="square" rtlCol="0">
            <a:spAutoFit/>
          </a:bodyPr>
          <a:lstStyle/>
          <a:p>
            <a:pPr lvl="0" algn="ctr"/>
            <a:r>
              <a:rPr lang="en-US" dirty="0" smtClean="0">
                <a:solidFill>
                  <a:srgbClr val="9531BD"/>
                </a:solidFill>
              </a:rPr>
              <a:t>How are we unique?</a:t>
            </a:r>
          </a:p>
          <a:p>
            <a:pPr lvl="0"/>
            <a:endParaRPr lang="en-US" sz="1200" dirty="0" smtClean="0"/>
          </a:p>
          <a:p>
            <a:pPr algn="just" fontAlgn="auto">
              <a:spcBef>
                <a:spcPts val="0"/>
              </a:spcBef>
              <a:spcAft>
                <a:spcPts val="0"/>
              </a:spcAft>
              <a:defRPr/>
            </a:pPr>
            <a:r>
              <a:rPr lang="en-US" sz="1200" dirty="0" smtClean="0"/>
              <a:t>The biggest challenge that the BPO industry in India faces in India is the high attrition rate. Qualified people are selected, trained, inducted and they leave after short span of time. Adroit-NTS follows multiple strategies in order to tackle this problem.</a:t>
            </a:r>
          </a:p>
        </p:txBody>
      </p:sp>
      <p:sp>
        <p:nvSpPr>
          <p:cNvPr id="24" name="Rounded Rectangle 23"/>
          <p:cNvSpPr/>
          <p:nvPr/>
        </p:nvSpPr>
        <p:spPr>
          <a:xfrm>
            <a:off x="919136" y="1947854"/>
            <a:ext cx="5072098" cy="357190"/>
          </a:xfrm>
          <a:prstGeom prst="roundRect">
            <a:avLst/>
          </a:prstGeom>
          <a:solidFill>
            <a:srgbClr val="6C0083"/>
          </a:solidFill>
          <a:ln>
            <a:solidFill>
              <a:srgbClr val="6C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Attrition Issues</a:t>
            </a:r>
          </a:p>
        </p:txBody>
      </p:sp>
      <p:pic>
        <p:nvPicPr>
          <p:cNvPr id="1030" name="Picture 6" descr="C:\Users\Adroit\Desktop\ppt\PDF Files\bpo\pic 4.png"/>
          <p:cNvPicPr>
            <a:picLocks noChangeAspect="1" noChangeArrowheads="1"/>
          </p:cNvPicPr>
          <p:nvPr/>
        </p:nvPicPr>
        <p:blipFill>
          <a:blip r:embed="rId4" cstate="print"/>
          <a:srcRect/>
          <a:stretch>
            <a:fillRect/>
          </a:stretch>
        </p:blipFill>
        <p:spPr bwMode="auto">
          <a:xfrm>
            <a:off x="904857" y="2400308"/>
            <a:ext cx="1219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Rectangle 33"/>
          <p:cNvSpPr/>
          <p:nvPr/>
        </p:nvSpPr>
        <p:spPr>
          <a:xfrm>
            <a:off x="904857" y="3248039"/>
            <a:ext cx="1214446" cy="954107"/>
          </a:xfrm>
          <a:prstGeom prst="rect">
            <a:avLst/>
          </a:prstGeom>
        </p:spPr>
        <p:txBody>
          <a:bodyPr wrap="square">
            <a:spAutoFit/>
          </a:bodyPr>
          <a:lstStyle/>
          <a:p>
            <a:pPr algn="ctr"/>
            <a:r>
              <a:rPr lang="en-US" sz="1400" dirty="0" smtClean="0">
                <a:solidFill>
                  <a:schemeClr val="bg1"/>
                </a:solidFill>
              </a:rPr>
              <a:t>Continuous</a:t>
            </a:r>
          </a:p>
          <a:p>
            <a:pPr algn="ctr"/>
            <a:r>
              <a:rPr lang="en-US" sz="1400" dirty="0" smtClean="0">
                <a:solidFill>
                  <a:schemeClr val="bg1"/>
                </a:solidFill>
              </a:rPr>
              <a:t>creation of</a:t>
            </a:r>
          </a:p>
          <a:p>
            <a:pPr algn="ctr"/>
            <a:r>
              <a:rPr lang="en-US" sz="1400" dirty="0" smtClean="0">
                <a:solidFill>
                  <a:schemeClr val="bg1"/>
                </a:solidFill>
              </a:rPr>
              <a:t>backup</a:t>
            </a:r>
          </a:p>
          <a:p>
            <a:pPr algn="ctr"/>
            <a:r>
              <a:rPr lang="en-US" sz="1400" dirty="0" smtClean="0">
                <a:solidFill>
                  <a:schemeClr val="bg1"/>
                </a:solidFill>
              </a:rPr>
              <a:t>resources</a:t>
            </a:r>
            <a:endParaRPr lang="en-US" sz="1400" dirty="0">
              <a:solidFill>
                <a:schemeClr val="bg1"/>
              </a:solidFill>
            </a:endParaRPr>
          </a:p>
        </p:txBody>
      </p:sp>
      <p:pic>
        <p:nvPicPr>
          <p:cNvPr id="1031" name="Picture 7" descr="C:\Users\Adroit\Desktop\ppt\PDF Files\bpo\pic 3.png"/>
          <p:cNvPicPr>
            <a:picLocks noChangeAspect="1" noChangeArrowheads="1"/>
          </p:cNvPicPr>
          <p:nvPr/>
        </p:nvPicPr>
        <p:blipFill>
          <a:blip r:embed="rId5" cstate="print"/>
          <a:srcRect/>
          <a:stretch>
            <a:fillRect/>
          </a:stretch>
        </p:blipFill>
        <p:spPr bwMode="auto">
          <a:xfrm>
            <a:off x="2195495" y="2409820"/>
            <a:ext cx="1219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Rectangle 34"/>
          <p:cNvSpPr/>
          <p:nvPr/>
        </p:nvSpPr>
        <p:spPr>
          <a:xfrm>
            <a:off x="2195495" y="3241663"/>
            <a:ext cx="1214446" cy="954107"/>
          </a:xfrm>
          <a:prstGeom prst="rect">
            <a:avLst/>
          </a:prstGeom>
        </p:spPr>
        <p:txBody>
          <a:bodyPr wrap="square">
            <a:spAutoFit/>
          </a:bodyPr>
          <a:lstStyle/>
          <a:p>
            <a:pPr algn="ctr"/>
            <a:r>
              <a:rPr lang="en-US" sz="1400" dirty="0" smtClean="0">
                <a:solidFill>
                  <a:schemeClr val="bg1"/>
                </a:solidFill>
              </a:rPr>
              <a:t>Higher</a:t>
            </a:r>
          </a:p>
          <a:p>
            <a:pPr algn="ctr"/>
            <a:r>
              <a:rPr lang="en-US" sz="1400" dirty="0" smtClean="0">
                <a:solidFill>
                  <a:schemeClr val="bg1"/>
                </a:solidFill>
              </a:rPr>
              <a:t>rewards for</a:t>
            </a:r>
          </a:p>
          <a:p>
            <a:pPr algn="ctr"/>
            <a:r>
              <a:rPr lang="en-US" sz="1400" dirty="0" smtClean="0">
                <a:solidFill>
                  <a:schemeClr val="bg1"/>
                </a:solidFill>
              </a:rPr>
              <a:t>key</a:t>
            </a:r>
          </a:p>
          <a:p>
            <a:pPr algn="ctr"/>
            <a:r>
              <a:rPr lang="en-US" sz="1400" dirty="0" smtClean="0">
                <a:solidFill>
                  <a:schemeClr val="bg1"/>
                </a:solidFill>
              </a:rPr>
              <a:t>resources</a:t>
            </a:r>
            <a:endParaRPr lang="en-US" sz="1400" dirty="0">
              <a:solidFill>
                <a:schemeClr val="bg1"/>
              </a:solidFill>
            </a:endParaRPr>
          </a:p>
        </p:txBody>
      </p:sp>
      <p:pic>
        <p:nvPicPr>
          <p:cNvPr id="1032" name="Picture 8" descr="C:\Users\Adroit\Desktop\ppt\PDF Files\bpo\pic 2.png"/>
          <p:cNvPicPr>
            <a:picLocks noChangeAspect="1" noChangeArrowheads="1"/>
          </p:cNvPicPr>
          <p:nvPr/>
        </p:nvPicPr>
        <p:blipFill>
          <a:blip r:embed="rId6" cstate="print"/>
          <a:srcRect/>
          <a:stretch>
            <a:fillRect/>
          </a:stretch>
        </p:blipFill>
        <p:spPr bwMode="auto">
          <a:xfrm>
            <a:off x="3481379" y="2400295"/>
            <a:ext cx="1219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Rectangle 35"/>
          <p:cNvSpPr/>
          <p:nvPr/>
        </p:nvSpPr>
        <p:spPr>
          <a:xfrm>
            <a:off x="3471854" y="3233738"/>
            <a:ext cx="1214446" cy="523220"/>
          </a:xfrm>
          <a:prstGeom prst="rect">
            <a:avLst/>
          </a:prstGeom>
        </p:spPr>
        <p:txBody>
          <a:bodyPr wrap="square">
            <a:spAutoFit/>
          </a:bodyPr>
          <a:lstStyle/>
          <a:p>
            <a:pPr algn="ctr"/>
            <a:r>
              <a:rPr lang="en-US" sz="1400" dirty="0" smtClean="0">
                <a:solidFill>
                  <a:schemeClr val="bg1"/>
                </a:solidFill>
              </a:rPr>
              <a:t>Wide</a:t>
            </a:r>
          </a:p>
          <a:p>
            <a:pPr algn="ctr"/>
            <a:r>
              <a:rPr lang="en-US" sz="1400" dirty="0" smtClean="0">
                <a:solidFill>
                  <a:schemeClr val="bg1"/>
                </a:solidFill>
              </a:rPr>
              <a:t>Career Path</a:t>
            </a:r>
            <a:endParaRPr lang="en-US" sz="1400" dirty="0">
              <a:solidFill>
                <a:schemeClr val="bg1"/>
              </a:solidFill>
            </a:endParaRPr>
          </a:p>
        </p:txBody>
      </p:sp>
      <p:pic>
        <p:nvPicPr>
          <p:cNvPr id="1033" name="Picture 9" descr="C:\Users\Adroit\Desktop\ppt\PDF Files\bpo\pic 1.png"/>
          <p:cNvPicPr>
            <a:picLocks noChangeAspect="1" noChangeArrowheads="1"/>
          </p:cNvPicPr>
          <p:nvPr/>
        </p:nvPicPr>
        <p:blipFill>
          <a:blip r:embed="rId7" cstate="print"/>
          <a:srcRect/>
          <a:stretch>
            <a:fillRect/>
          </a:stretch>
        </p:blipFill>
        <p:spPr bwMode="auto">
          <a:xfrm>
            <a:off x="4767263" y="2400295"/>
            <a:ext cx="1219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Rectangle 36"/>
          <p:cNvSpPr/>
          <p:nvPr/>
        </p:nvSpPr>
        <p:spPr>
          <a:xfrm>
            <a:off x="4757738" y="3214688"/>
            <a:ext cx="1214446" cy="738664"/>
          </a:xfrm>
          <a:prstGeom prst="rect">
            <a:avLst/>
          </a:prstGeom>
        </p:spPr>
        <p:txBody>
          <a:bodyPr wrap="square">
            <a:spAutoFit/>
          </a:bodyPr>
          <a:lstStyle/>
          <a:p>
            <a:pPr algn="ctr"/>
            <a:r>
              <a:rPr lang="en-US" sz="1400" dirty="0" smtClean="0">
                <a:solidFill>
                  <a:schemeClr val="bg1"/>
                </a:solidFill>
              </a:rPr>
              <a:t>Industry</a:t>
            </a:r>
          </a:p>
          <a:p>
            <a:pPr algn="ctr"/>
            <a:r>
              <a:rPr lang="en-US" sz="1400" dirty="0" smtClean="0">
                <a:solidFill>
                  <a:schemeClr val="bg1"/>
                </a:solidFill>
              </a:rPr>
              <a:t>Standard</a:t>
            </a:r>
          </a:p>
          <a:p>
            <a:pPr algn="ctr"/>
            <a:r>
              <a:rPr lang="en-US" sz="1400" dirty="0" smtClean="0">
                <a:solidFill>
                  <a:schemeClr val="bg1"/>
                </a:solidFill>
              </a:rPr>
              <a:t>Training</a:t>
            </a:r>
            <a:endParaRPr lang="en-US" sz="1400" dirty="0">
              <a:solidFill>
                <a:schemeClr val="bg1"/>
              </a:solidFill>
            </a:endParaRPr>
          </a:p>
        </p:txBody>
      </p:sp>
      <p:sp>
        <p:nvSpPr>
          <p:cNvPr id="27" name="TextBox 26"/>
          <p:cNvSpPr txBox="1"/>
          <p:nvPr/>
        </p:nvSpPr>
        <p:spPr>
          <a:xfrm>
            <a:off x="376216" y="4810124"/>
            <a:ext cx="6128404" cy="3785652"/>
          </a:xfrm>
          <a:prstGeom prst="rect">
            <a:avLst/>
          </a:prstGeom>
          <a:noFill/>
        </p:spPr>
        <p:txBody>
          <a:bodyPr wrap="square" rtlCol="0">
            <a:spAutoFit/>
          </a:bodyPr>
          <a:lstStyle/>
          <a:p>
            <a:pPr marL="342900" indent="-342900" algn="just" fontAlgn="auto">
              <a:spcBef>
                <a:spcPts val="0"/>
              </a:spcBef>
              <a:spcAft>
                <a:spcPts val="0"/>
              </a:spcAft>
              <a:buFont typeface="+mj-lt"/>
              <a:buAutoNum type="arabicPeriod"/>
              <a:defRPr/>
            </a:pPr>
            <a:r>
              <a:rPr lang="en-US" sz="1200" b="1" dirty="0" smtClean="0">
                <a:solidFill>
                  <a:srgbClr val="6C0083"/>
                </a:solidFill>
              </a:rPr>
              <a:t>The first strategy</a:t>
            </a:r>
            <a:r>
              <a:rPr lang="en-US" sz="1200" dirty="0" smtClean="0">
                <a:solidFill>
                  <a:srgbClr val="FFC000"/>
                </a:solidFill>
              </a:rPr>
              <a:t> </a:t>
            </a:r>
            <a:r>
              <a:rPr lang="en-US" sz="1200" dirty="0" smtClean="0"/>
              <a:t>is that through our HR consulting wing, we constantly keep interviewing and recruiting people as backup resources. An employee, when he puts down his papers, within no time, the backup resource is placed along with that employee, in his notice period. The employee trains the backup resource and gets it up to speed and the moment the employee leaves, the backup resource is deployed in place. This strategy has successfully worked for us and has caused zero impact to our client’s business. </a:t>
            </a:r>
          </a:p>
          <a:p>
            <a:pPr marL="342900" indent="-342900" fontAlgn="auto">
              <a:spcBef>
                <a:spcPts val="0"/>
              </a:spcBef>
              <a:spcAft>
                <a:spcPts val="0"/>
              </a:spcAft>
              <a:buFont typeface="+mj-lt"/>
              <a:buAutoNum type="arabicPeriod"/>
              <a:defRPr/>
            </a:pPr>
            <a:endParaRPr lang="en-US" sz="1200" dirty="0" smtClean="0">
              <a:solidFill>
                <a:schemeClr val="bg1"/>
              </a:solidFill>
            </a:endParaRPr>
          </a:p>
          <a:p>
            <a:pPr marL="342900" indent="-342900" fontAlgn="auto">
              <a:spcBef>
                <a:spcPts val="0"/>
              </a:spcBef>
              <a:spcAft>
                <a:spcPts val="0"/>
              </a:spcAft>
              <a:defRPr/>
            </a:pPr>
            <a:r>
              <a:rPr lang="en-US" sz="1200" b="1" dirty="0" smtClean="0">
                <a:solidFill>
                  <a:srgbClr val="6C0083"/>
                </a:solidFill>
              </a:rPr>
              <a:t>2.	The second strategy </a:t>
            </a:r>
            <a:r>
              <a:rPr lang="en-US" sz="1200" dirty="0" smtClean="0"/>
              <a:t>is to identify key people and reward them with higher compensation and incentives in such a way that they always feel satisfied and delighted to be in Adroit-NTS.</a:t>
            </a:r>
          </a:p>
          <a:p>
            <a:pPr marL="342900" indent="-342900" fontAlgn="auto">
              <a:spcBef>
                <a:spcPts val="0"/>
              </a:spcBef>
              <a:spcAft>
                <a:spcPts val="0"/>
              </a:spcAft>
              <a:buFont typeface="+mj-lt"/>
              <a:buAutoNum type="arabicPeriod"/>
              <a:defRPr/>
            </a:pPr>
            <a:endParaRPr lang="en-US" sz="1200" dirty="0" smtClean="0">
              <a:solidFill>
                <a:schemeClr val="bg1"/>
              </a:solidFill>
            </a:endParaRPr>
          </a:p>
          <a:p>
            <a:pPr marL="342900" indent="-342900" algn="just" fontAlgn="auto">
              <a:spcBef>
                <a:spcPts val="0"/>
              </a:spcBef>
              <a:spcAft>
                <a:spcPts val="0"/>
              </a:spcAft>
              <a:defRPr/>
            </a:pPr>
            <a:r>
              <a:rPr lang="en-US" sz="1200" b="1" dirty="0" smtClean="0">
                <a:solidFill>
                  <a:srgbClr val="6C0083"/>
                </a:solidFill>
              </a:rPr>
              <a:t>3.	The third one</a:t>
            </a:r>
            <a:r>
              <a:rPr lang="en-US" sz="1200" dirty="0" smtClean="0">
                <a:solidFill>
                  <a:srgbClr val="FFC000"/>
                </a:solidFill>
              </a:rPr>
              <a:t> </a:t>
            </a:r>
            <a:r>
              <a:rPr lang="en-US" sz="1200" dirty="0" smtClean="0"/>
              <a:t>is that, because of Adroit-NTS’s multiple business areas, an employee has a wide career path to choose within the organization itself. For example, after being a </a:t>
            </a:r>
            <a:r>
              <a:rPr lang="en-US" sz="1200" dirty="0" err="1" smtClean="0"/>
              <a:t>tele</a:t>
            </a:r>
            <a:r>
              <a:rPr lang="en-US" sz="1200" dirty="0" smtClean="0"/>
              <a:t>-marketer or a BPO executive, he could go on to become a team leader or a trainer or move in to our domestic consulting or get placed in to the software development division. This makes an employee stay longer and within the same organization, thus benefiting our clients over all.</a:t>
            </a:r>
          </a:p>
          <a:p>
            <a:pPr fontAlgn="auto">
              <a:spcBef>
                <a:spcPts val="0"/>
              </a:spcBef>
              <a:spcAft>
                <a:spcPts val="0"/>
              </a:spcAft>
              <a:defRPr/>
            </a:pPr>
            <a:endParaRPr lang="en-US" sz="1200" dirty="0" smtClean="0">
              <a:solidFill>
                <a:schemeClr val="bg1"/>
              </a:solidFill>
            </a:endParaRPr>
          </a:p>
          <a:p>
            <a:pPr algn="just" fontAlgn="auto">
              <a:spcBef>
                <a:spcPts val="0"/>
              </a:spcBef>
              <a:spcAft>
                <a:spcPts val="0"/>
              </a:spcAft>
              <a:defRPr/>
            </a:pPr>
            <a:r>
              <a:rPr lang="en-US" sz="1200" dirty="0" smtClean="0"/>
              <a:t>We also have constant employee motivation programs and other industry standard training programs.</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144064"/>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2430" y="401693"/>
            <a:ext cx="6128404" cy="1846659"/>
          </a:xfrm>
          <a:prstGeom prst="rect">
            <a:avLst/>
          </a:prstGeom>
          <a:noFill/>
        </p:spPr>
        <p:txBody>
          <a:bodyPr wrap="square" rtlCol="0">
            <a:spAutoFit/>
          </a:bodyPr>
          <a:lstStyle/>
          <a:p>
            <a:pPr lvl="0" algn="ctr"/>
            <a:r>
              <a:rPr lang="en-US" dirty="0" smtClean="0">
                <a:solidFill>
                  <a:srgbClr val="9531BD"/>
                </a:solidFill>
              </a:rPr>
              <a:t>Infrastructure</a:t>
            </a:r>
            <a:endParaRPr lang="en-US" sz="1200" dirty="0" smtClean="0"/>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Adroit-NTS provides its customers a 24 x 7 help desk support with effective delivery of services. The infrastructure backbone is built on high-speed, redundant, reliable voice and data networks that ride on best-in-class technologies. 24/7's highly skilled technology support teams ensure that the infrastructure is available round the clock. Adroit-NTS can support diverse operations and can be scaled up quickly to meet customer's increasing business needs. 24/7 leverages strong relationships with leading technology vendors to access and acquire the latest technologies.</a:t>
            </a:r>
          </a:p>
        </p:txBody>
      </p:sp>
      <p:sp>
        <p:nvSpPr>
          <p:cNvPr id="27" name="TextBox 26"/>
          <p:cNvSpPr txBox="1"/>
          <p:nvPr/>
        </p:nvSpPr>
        <p:spPr>
          <a:xfrm>
            <a:off x="376216" y="2238356"/>
            <a:ext cx="6128404" cy="3539430"/>
          </a:xfrm>
          <a:prstGeom prst="rect">
            <a:avLst/>
          </a:prstGeom>
          <a:noFill/>
        </p:spPr>
        <p:txBody>
          <a:bodyPr wrap="square" rtlCol="0">
            <a:spAutoFit/>
          </a:bodyPr>
          <a:lstStyle/>
          <a:p>
            <a:r>
              <a:rPr lang="en-US" sz="1400" b="1" dirty="0" smtClean="0">
                <a:solidFill>
                  <a:srgbClr val="6C0083"/>
                </a:solidFill>
                <a:latin typeface="Calibri" pitchFamily="34" charset="0"/>
              </a:rPr>
              <a:t>Our Infrastructure includes:</a:t>
            </a:r>
            <a:r>
              <a:rPr lang="en-US" sz="1200" b="1" dirty="0" smtClean="0">
                <a:solidFill>
                  <a:srgbClr val="6C0083"/>
                </a:solidFill>
                <a:latin typeface="Calibri" pitchFamily="34" charset="0"/>
              </a:rPr>
              <a:t> </a:t>
            </a:r>
          </a:p>
          <a:p>
            <a:endParaRPr lang="en-US" sz="1200" dirty="0" smtClean="0">
              <a:latin typeface="Calibri" pitchFamily="34" charset="0"/>
            </a:endParaRPr>
          </a:p>
          <a:p>
            <a:pPr lvl="1">
              <a:lnSpc>
                <a:spcPct val="150000"/>
              </a:lnSpc>
            </a:pPr>
            <a:r>
              <a:rPr lang="en-US" sz="1200" dirty="0" smtClean="0">
                <a:latin typeface="Calibri" pitchFamily="34" charset="0"/>
              </a:rPr>
              <a:t>State-of-the-art computerization with fully automated call desks </a:t>
            </a:r>
          </a:p>
          <a:p>
            <a:pPr lvl="1">
              <a:lnSpc>
                <a:spcPct val="150000"/>
              </a:lnSpc>
            </a:pPr>
            <a:r>
              <a:rPr lang="en-US" sz="1200" dirty="0" smtClean="0">
                <a:latin typeface="Calibri" pitchFamily="34" charset="0"/>
              </a:rPr>
              <a:t>Uninterrupted and back up power supply </a:t>
            </a:r>
          </a:p>
          <a:p>
            <a:pPr lvl="1">
              <a:lnSpc>
                <a:spcPct val="150000"/>
              </a:lnSpc>
            </a:pPr>
            <a:r>
              <a:rPr lang="en-US" sz="1200" dirty="0" smtClean="0">
                <a:latin typeface="Calibri" pitchFamily="34" charset="0"/>
              </a:rPr>
              <a:t>Fully redundant voice and data communications with security </a:t>
            </a:r>
          </a:p>
          <a:p>
            <a:pPr lvl="1">
              <a:lnSpc>
                <a:spcPct val="150000"/>
              </a:lnSpc>
            </a:pPr>
            <a:r>
              <a:rPr lang="en-US" sz="1200" dirty="0" smtClean="0">
                <a:latin typeface="Calibri" pitchFamily="34" charset="0"/>
              </a:rPr>
              <a:t>Dedicated high speed internet connectivity </a:t>
            </a:r>
          </a:p>
          <a:p>
            <a:pPr lvl="1">
              <a:lnSpc>
                <a:spcPct val="150000"/>
              </a:lnSpc>
            </a:pPr>
            <a:r>
              <a:rPr lang="en-US" sz="1200" dirty="0" smtClean="0">
                <a:latin typeface="Calibri" pitchFamily="34" charset="0"/>
              </a:rPr>
              <a:t>Scalable capacity </a:t>
            </a:r>
          </a:p>
          <a:p>
            <a:pPr lvl="1">
              <a:lnSpc>
                <a:spcPct val="150000"/>
              </a:lnSpc>
            </a:pPr>
            <a:r>
              <a:rPr lang="en-US" sz="1200" dirty="0" smtClean="0">
                <a:latin typeface="Calibri" pitchFamily="34" charset="0"/>
              </a:rPr>
              <a:t>Manned and logical data security at entrances </a:t>
            </a:r>
          </a:p>
          <a:p>
            <a:pPr lvl="1">
              <a:lnSpc>
                <a:spcPct val="150000"/>
              </a:lnSpc>
            </a:pPr>
            <a:r>
              <a:rPr lang="en-US" sz="1200" dirty="0" smtClean="0">
                <a:latin typeface="Calibri" pitchFamily="34" charset="0"/>
              </a:rPr>
              <a:t>Layered access to physical locations and data</a:t>
            </a:r>
          </a:p>
          <a:p>
            <a:pPr lvl="1">
              <a:lnSpc>
                <a:spcPct val="150000"/>
              </a:lnSpc>
            </a:pPr>
            <a:r>
              <a:rPr lang="en-US" sz="1200" dirty="0" smtClean="0">
                <a:latin typeface="Calibri" pitchFamily="34" charset="0"/>
              </a:rPr>
              <a:t>Commercial grade firewall </a:t>
            </a:r>
          </a:p>
          <a:p>
            <a:pPr lvl="1">
              <a:lnSpc>
                <a:spcPct val="150000"/>
              </a:lnSpc>
            </a:pPr>
            <a:r>
              <a:rPr lang="en-US" sz="1200" dirty="0" smtClean="0">
                <a:latin typeface="Calibri" pitchFamily="34" charset="0"/>
              </a:rPr>
              <a:t>Network intruder detection system for extra data security</a:t>
            </a:r>
          </a:p>
          <a:p>
            <a:pPr lvl="1">
              <a:lnSpc>
                <a:spcPct val="150000"/>
              </a:lnSpc>
            </a:pPr>
            <a:r>
              <a:rPr lang="en-US" sz="1200" dirty="0" smtClean="0">
                <a:latin typeface="Calibri" pitchFamily="34" charset="0"/>
              </a:rPr>
              <a:t>Layer 4 switching with advanced router module for intelligent data routing, monitoring and security</a:t>
            </a:r>
          </a:p>
        </p:txBody>
      </p:sp>
      <p:grpSp>
        <p:nvGrpSpPr>
          <p:cNvPr id="15" name="Group 7"/>
          <p:cNvGrpSpPr/>
          <p:nvPr/>
        </p:nvGrpSpPr>
        <p:grpSpPr>
          <a:xfrm>
            <a:off x="557193" y="2728522"/>
            <a:ext cx="214314" cy="214314"/>
            <a:chOff x="573386" y="5246372"/>
            <a:chExt cx="263284" cy="271606"/>
          </a:xfrm>
        </p:grpSpPr>
        <p:sp>
          <p:nvSpPr>
            <p:cNvPr id="16" name="Oval 15"/>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20" name="Group 7"/>
          <p:cNvGrpSpPr/>
          <p:nvPr/>
        </p:nvGrpSpPr>
        <p:grpSpPr>
          <a:xfrm>
            <a:off x="561955" y="3004747"/>
            <a:ext cx="214314" cy="214314"/>
            <a:chOff x="573386" y="5246372"/>
            <a:chExt cx="263284" cy="271606"/>
          </a:xfrm>
        </p:grpSpPr>
        <p:sp>
          <p:nvSpPr>
            <p:cNvPr id="21" name="Oval 20"/>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26" name="Group 7"/>
          <p:cNvGrpSpPr/>
          <p:nvPr/>
        </p:nvGrpSpPr>
        <p:grpSpPr>
          <a:xfrm>
            <a:off x="561955" y="3280972"/>
            <a:ext cx="214314" cy="214314"/>
            <a:chOff x="573386" y="5246372"/>
            <a:chExt cx="263284" cy="271606"/>
          </a:xfrm>
        </p:grpSpPr>
        <p:sp>
          <p:nvSpPr>
            <p:cNvPr id="28" name="Oval 27"/>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32" name="Group 7"/>
          <p:cNvGrpSpPr/>
          <p:nvPr/>
        </p:nvGrpSpPr>
        <p:grpSpPr>
          <a:xfrm>
            <a:off x="561955" y="3557197"/>
            <a:ext cx="214314" cy="214314"/>
            <a:chOff x="573386" y="5246372"/>
            <a:chExt cx="263284" cy="271606"/>
          </a:xfrm>
        </p:grpSpPr>
        <p:sp>
          <p:nvSpPr>
            <p:cNvPr id="33" name="Oval 32"/>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41" name="Group 7"/>
          <p:cNvGrpSpPr/>
          <p:nvPr/>
        </p:nvGrpSpPr>
        <p:grpSpPr>
          <a:xfrm>
            <a:off x="561955" y="3819142"/>
            <a:ext cx="214314" cy="214314"/>
            <a:chOff x="573386" y="5246372"/>
            <a:chExt cx="263284" cy="271606"/>
          </a:xfrm>
        </p:grpSpPr>
        <p:sp>
          <p:nvSpPr>
            <p:cNvPr id="42" name="Oval 41"/>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46" name="Group 7"/>
          <p:cNvGrpSpPr/>
          <p:nvPr/>
        </p:nvGrpSpPr>
        <p:grpSpPr>
          <a:xfrm>
            <a:off x="566717" y="4095367"/>
            <a:ext cx="214314" cy="214314"/>
            <a:chOff x="573386" y="5246372"/>
            <a:chExt cx="263284" cy="271606"/>
          </a:xfrm>
        </p:grpSpPr>
        <p:sp>
          <p:nvSpPr>
            <p:cNvPr id="47" name="Oval 4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51" name="Group 7"/>
          <p:cNvGrpSpPr/>
          <p:nvPr/>
        </p:nvGrpSpPr>
        <p:grpSpPr>
          <a:xfrm>
            <a:off x="566717" y="4371592"/>
            <a:ext cx="214314" cy="214314"/>
            <a:chOff x="573386" y="5246372"/>
            <a:chExt cx="263284" cy="271606"/>
          </a:xfrm>
        </p:grpSpPr>
        <p:sp>
          <p:nvSpPr>
            <p:cNvPr id="52" name="Oval 51"/>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56" name="Group 7"/>
          <p:cNvGrpSpPr/>
          <p:nvPr/>
        </p:nvGrpSpPr>
        <p:grpSpPr>
          <a:xfrm>
            <a:off x="566717" y="4647817"/>
            <a:ext cx="214314" cy="214314"/>
            <a:chOff x="573386" y="5246372"/>
            <a:chExt cx="263284" cy="271606"/>
          </a:xfrm>
        </p:grpSpPr>
        <p:sp>
          <p:nvSpPr>
            <p:cNvPr id="57" name="Oval 5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61" name="Group 7"/>
          <p:cNvGrpSpPr/>
          <p:nvPr/>
        </p:nvGrpSpPr>
        <p:grpSpPr>
          <a:xfrm>
            <a:off x="566718" y="4924052"/>
            <a:ext cx="214314" cy="214314"/>
            <a:chOff x="573386" y="5246372"/>
            <a:chExt cx="263284" cy="271606"/>
          </a:xfrm>
        </p:grpSpPr>
        <p:sp>
          <p:nvSpPr>
            <p:cNvPr id="62" name="Oval 61"/>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66" name="Group 7"/>
          <p:cNvGrpSpPr/>
          <p:nvPr/>
        </p:nvGrpSpPr>
        <p:grpSpPr>
          <a:xfrm>
            <a:off x="566718" y="5200277"/>
            <a:ext cx="214314" cy="214314"/>
            <a:chOff x="573386" y="5246372"/>
            <a:chExt cx="263284" cy="271606"/>
          </a:xfrm>
        </p:grpSpPr>
        <p:sp>
          <p:nvSpPr>
            <p:cNvPr id="67" name="Oval 6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76216" y="5701280"/>
            <a:ext cx="6128404" cy="3847207"/>
          </a:xfrm>
          <a:prstGeom prst="rect">
            <a:avLst/>
          </a:prstGeom>
          <a:noFill/>
        </p:spPr>
        <p:txBody>
          <a:bodyPr wrap="square" rtlCol="0">
            <a:spAutoFit/>
          </a:bodyPr>
          <a:lstStyle/>
          <a:p>
            <a:pPr marL="342900" indent="-342900" algn="ctr">
              <a:defRPr/>
            </a:pPr>
            <a:r>
              <a:rPr lang="en-US" sz="1600" b="1" dirty="0" smtClean="0">
                <a:solidFill>
                  <a:srgbClr val="9400AD"/>
                </a:solidFill>
                <a:latin typeface="Calibri" pitchFamily="34" charset="0"/>
              </a:rPr>
              <a:t>Voice Infrastructure</a:t>
            </a:r>
          </a:p>
          <a:p>
            <a:pPr marL="342900" indent="-342900">
              <a:defRPr/>
            </a:pPr>
            <a:endParaRPr lang="en-US" sz="1200" b="1" dirty="0" smtClean="0">
              <a:solidFill>
                <a:srgbClr val="6C0083"/>
              </a:solidFill>
            </a:endParaRPr>
          </a:p>
          <a:p>
            <a:pPr algn="just" fontAlgn="auto">
              <a:spcBef>
                <a:spcPts val="0"/>
              </a:spcBef>
              <a:spcAft>
                <a:spcPts val="0"/>
              </a:spcAft>
              <a:defRPr/>
            </a:pPr>
            <a:r>
              <a:rPr lang="en-US" sz="1200" b="1" dirty="0" smtClean="0">
                <a:solidFill>
                  <a:srgbClr val="6C0083"/>
                </a:solidFill>
              </a:rPr>
              <a:t>Flexibility:</a:t>
            </a:r>
            <a:r>
              <a:rPr lang="en-US" sz="1200" dirty="0" smtClean="0"/>
              <a:t> It can analyze the performance of a single agent, or thousands of agents, splits or agent/skill pairs. </a:t>
            </a:r>
          </a:p>
          <a:p>
            <a:pPr fontAlgn="auto">
              <a:spcBef>
                <a:spcPts val="0"/>
              </a:spcBef>
              <a:spcAft>
                <a:spcPts val="0"/>
              </a:spcAft>
              <a:defRPr/>
            </a:pPr>
            <a:r>
              <a:rPr lang="en-US" sz="1200" dirty="0" smtClean="0">
                <a:solidFill>
                  <a:schemeClr val="bg1">
                    <a:lumMod val="95000"/>
                  </a:schemeClr>
                </a:solidFill>
              </a:rPr>
              <a:t/>
            </a:r>
            <a:br>
              <a:rPr lang="en-US" sz="1200" dirty="0" smtClean="0">
                <a:solidFill>
                  <a:schemeClr val="bg1">
                    <a:lumMod val="95000"/>
                  </a:schemeClr>
                </a:solidFill>
              </a:rPr>
            </a:br>
            <a:r>
              <a:rPr lang="en-US" sz="1200" b="1" dirty="0" smtClean="0">
                <a:solidFill>
                  <a:srgbClr val="6C0083"/>
                </a:solidFill>
              </a:rPr>
              <a:t>Reports Management:</a:t>
            </a:r>
            <a:r>
              <a:rPr lang="en-US" sz="1200" b="1" dirty="0" smtClean="0">
                <a:solidFill>
                  <a:schemeClr val="bg1">
                    <a:lumMod val="95000"/>
                  </a:schemeClr>
                </a:solidFill>
              </a:rPr>
              <a:t> </a:t>
            </a:r>
            <a:r>
              <a:rPr lang="en-US" sz="1200" dirty="0" smtClean="0"/>
              <a:t>Provides over 100 real-time and historical management reports to help you achieve critical sales and customer service objectives.</a:t>
            </a:r>
          </a:p>
          <a:p>
            <a:pPr algn="just" fontAlgn="auto">
              <a:spcBef>
                <a:spcPts val="0"/>
              </a:spcBef>
              <a:spcAft>
                <a:spcPts val="0"/>
              </a:spcAft>
              <a:defRPr/>
            </a:pPr>
            <a:r>
              <a:rPr lang="en-US" sz="1200" dirty="0" smtClean="0">
                <a:solidFill>
                  <a:schemeClr val="bg1">
                    <a:lumMod val="95000"/>
                  </a:schemeClr>
                </a:solidFill>
              </a:rPr>
              <a:t/>
            </a:r>
            <a:br>
              <a:rPr lang="en-US" sz="1200" dirty="0" smtClean="0">
                <a:solidFill>
                  <a:schemeClr val="bg1">
                    <a:lumMod val="95000"/>
                  </a:schemeClr>
                </a:solidFill>
              </a:rPr>
            </a:br>
            <a:r>
              <a:rPr lang="en-US" sz="1200" b="1" dirty="0" smtClean="0">
                <a:solidFill>
                  <a:srgbClr val="6C0083"/>
                </a:solidFill>
              </a:rPr>
              <a:t>Strong Administrative Interface:</a:t>
            </a:r>
            <a:r>
              <a:rPr lang="en-US" sz="1200" dirty="0" smtClean="0">
                <a:solidFill>
                  <a:schemeClr val="bg1">
                    <a:lumMod val="95000"/>
                  </a:schemeClr>
                </a:solidFill>
              </a:rPr>
              <a:t> </a:t>
            </a:r>
            <a:r>
              <a:rPr lang="en-US" sz="1200" dirty="0" smtClean="0"/>
              <a:t>Provides an administrative interface to the ACD feature of the DEFINITY ECS—allowing administrators to access the database, generate reports, administer ACD parameters and monitor call activities to determine the most efficient service possible for our customers.</a:t>
            </a:r>
          </a:p>
          <a:p>
            <a:pPr fontAlgn="auto">
              <a:spcBef>
                <a:spcPts val="0"/>
              </a:spcBef>
              <a:spcAft>
                <a:spcPts val="0"/>
              </a:spcAft>
              <a:defRPr/>
            </a:pPr>
            <a:r>
              <a:rPr lang="en-US" sz="1200" dirty="0" smtClean="0">
                <a:solidFill>
                  <a:schemeClr val="bg1">
                    <a:lumMod val="95000"/>
                  </a:schemeClr>
                </a:solidFill>
              </a:rPr>
              <a:t/>
            </a:r>
            <a:br>
              <a:rPr lang="en-US" sz="1200" dirty="0" smtClean="0">
                <a:solidFill>
                  <a:schemeClr val="bg1">
                    <a:lumMod val="95000"/>
                  </a:schemeClr>
                </a:solidFill>
              </a:rPr>
            </a:br>
            <a:r>
              <a:rPr lang="en-US" sz="1200" b="1" dirty="0" smtClean="0">
                <a:solidFill>
                  <a:srgbClr val="6C0083"/>
                </a:solidFill>
              </a:rPr>
              <a:t>Call Recorder from Adroit-NTS</a:t>
            </a:r>
          </a:p>
          <a:p>
            <a:pPr lvl="1">
              <a:buFont typeface="Wingdings" pitchFamily="2" charset="2"/>
              <a:buChar char="v"/>
              <a:defRPr/>
            </a:pPr>
            <a:r>
              <a:rPr lang="en-US" sz="1200" dirty="0" smtClean="0">
                <a:solidFill>
                  <a:srgbClr val="6C0083"/>
                </a:solidFill>
              </a:rPr>
              <a:t>  </a:t>
            </a:r>
            <a:r>
              <a:rPr lang="en-US" sz="1200" dirty="0" smtClean="0"/>
              <a:t>Full Time Recording</a:t>
            </a:r>
          </a:p>
          <a:p>
            <a:pPr lvl="1">
              <a:buFont typeface="Wingdings" pitchFamily="2" charset="2"/>
              <a:buChar char="v"/>
              <a:defRPr/>
            </a:pPr>
            <a:r>
              <a:rPr lang="en-US" sz="1200" dirty="0" smtClean="0">
                <a:solidFill>
                  <a:srgbClr val="6C0083"/>
                </a:solidFill>
              </a:rPr>
              <a:t>  </a:t>
            </a:r>
            <a:r>
              <a:rPr lang="en-US" sz="1200" dirty="0" smtClean="0"/>
              <a:t>Screen Capture</a:t>
            </a:r>
          </a:p>
          <a:p>
            <a:pPr lvl="1">
              <a:buFont typeface="Wingdings" pitchFamily="2" charset="2"/>
              <a:buChar char="v"/>
              <a:defRPr/>
            </a:pPr>
            <a:r>
              <a:rPr lang="en-US" sz="1200" dirty="0" smtClean="0">
                <a:solidFill>
                  <a:srgbClr val="6C0083"/>
                </a:solidFill>
              </a:rPr>
              <a:t>  </a:t>
            </a:r>
            <a:r>
              <a:rPr lang="en-US" sz="1200" dirty="0" smtClean="0"/>
              <a:t>Event based Recording </a:t>
            </a:r>
          </a:p>
          <a:p>
            <a:pPr lvl="1">
              <a:buFont typeface="Wingdings" pitchFamily="2" charset="2"/>
              <a:buChar char="v"/>
              <a:defRPr/>
            </a:pPr>
            <a:r>
              <a:rPr lang="en-US" sz="1200" dirty="0" smtClean="0">
                <a:solidFill>
                  <a:srgbClr val="6C0083"/>
                </a:solidFill>
              </a:rPr>
              <a:t>  </a:t>
            </a:r>
            <a:r>
              <a:rPr lang="en-US" sz="1200" dirty="0" smtClean="0"/>
              <a:t>Rule Based Recording</a:t>
            </a:r>
          </a:p>
          <a:p>
            <a:pPr lvl="1">
              <a:buFont typeface="Wingdings" pitchFamily="2" charset="2"/>
              <a:buChar char="v"/>
              <a:defRPr/>
            </a:pPr>
            <a:r>
              <a:rPr lang="en-US" sz="1200" dirty="0" smtClean="0">
                <a:solidFill>
                  <a:srgbClr val="6C0083"/>
                </a:solidFill>
              </a:rPr>
              <a:t>  </a:t>
            </a:r>
            <a:r>
              <a:rPr lang="en-US" sz="1200" dirty="0" smtClean="0"/>
              <a:t>Recording On Demand</a:t>
            </a:r>
          </a:p>
          <a:p>
            <a:pPr lvl="1">
              <a:buFont typeface="Wingdings" pitchFamily="2" charset="2"/>
              <a:buChar char="v"/>
              <a:defRPr/>
            </a:pPr>
            <a:r>
              <a:rPr lang="en-US" sz="1200" dirty="0" smtClean="0">
                <a:solidFill>
                  <a:srgbClr val="6C0083"/>
                </a:solidFill>
              </a:rPr>
              <a:t>  </a:t>
            </a:r>
            <a:r>
              <a:rPr lang="en-US" sz="1200" dirty="0" smtClean="0"/>
              <a:t>Quality Monitoring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144064"/>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2430" y="401693"/>
            <a:ext cx="6128404" cy="1384995"/>
          </a:xfrm>
          <a:prstGeom prst="rect">
            <a:avLst/>
          </a:prstGeom>
          <a:noFill/>
        </p:spPr>
        <p:txBody>
          <a:bodyPr wrap="square" rtlCol="0">
            <a:spAutoFit/>
          </a:bodyPr>
          <a:lstStyle/>
          <a:p>
            <a:pPr lvl="0"/>
            <a:r>
              <a:rPr lang="en-US" dirty="0" smtClean="0">
                <a:solidFill>
                  <a:srgbClr val="6C0083"/>
                </a:solidFill>
              </a:rPr>
              <a:t>Digital Phones and Headsets for CSR</a:t>
            </a:r>
            <a:endParaRPr lang="en-US" sz="1200" dirty="0" smtClean="0">
              <a:solidFill>
                <a:srgbClr val="6C0083"/>
              </a:solidFill>
            </a:endParaRPr>
          </a:p>
          <a:p>
            <a:pPr algn="just" fontAlgn="auto">
              <a:spcBef>
                <a:spcPts val="0"/>
              </a:spcBef>
              <a:spcAft>
                <a:spcPts val="0"/>
              </a:spcAft>
              <a:defRPr/>
            </a:pPr>
            <a:endParaRPr lang="en-US" sz="1200" dirty="0" smtClean="0"/>
          </a:p>
          <a:p>
            <a:pPr lvl="1" algn="just">
              <a:lnSpc>
                <a:spcPct val="150000"/>
              </a:lnSpc>
              <a:defRPr/>
            </a:pPr>
            <a:r>
              <a:rPr lang="en-US" sz="1200" dirty="0" smtClean="0"/>
              <a:t>6408D for CSR</a:t>
            </a:r>
          </a:p>
          <a:p>
            <a:pPr lvl="1" algn="just">
              <a:lnSpc>
                <a:spcPct val="150000"/>
              </a:lnSpc>
              <a:defRPr/>
            </a:pPr>
            <a:r>
              <a:rPr lang="en-US" sz="1200" dirty="0" smtClean="0"/>
              <a:t>Call Master V for supervisors</a:t>
            </a:r>
          </a:p>
          <a:p>
            <a:pPr lvl="1" algn="just">
              <a:lnSpc>
                <a:spcPct val="150000"/>
              </a:lnSpc>
              <a:defRPr/>
            </a:pPr>
            <a:r>
              <a:rPr lang="en-US" sz="1200" dirty="0" err="1" smtClean="0"/>
              <a:t>Plantronics</a:t>
            </a:r>
            <a:r>
              <a:rPr lang="en-US" sz="1200" dirty="0" smtClean="0"/>
              <a:t> noise canceling headsets</a:t>
            </a:r>
          </a:p>
        </p:txBody>
      </p:sp>
      <p:sp>
        <p:nvSpPr>
          <p:cNvPr id="27" name="TextBox 26"/>
          <p:cNvSpPr txBox="1"/>
          <p:nvPr/>
        </p:nvSpPr>
        <p:spPr>
          <a:xfrm>
            <a:off x="376216" y="1845586"/>
            <a:ext cx="6128404" cy="2893100"/>
          </a:xfrm>
          <a:prstGeom prst="rect">
            <a:avLst/>
          </a:prstGeom>
          <a:noFill/>
        </p:spPr>
        <p:txBody>
          <a:bodyPr wrap="square" rtlCol="0">
            <a:spAutoFit/>
          </a:bodyPr>
          <a:lstStyle/>
          <a:p>
            <a:r>
              <a:rPr lang="en-US" sz="1400" b="1" dirty="0" smtClean="0">
                <a:solidFill>
                  <a:srgbClr val="6C0083"/>
                </a:solidFill>
                <a:latin typeface="Calibri" pitchFamily="34" charset="0"/>
              </a:rPr>
              <a:t>System Security</a:t>
            </a:r>
          </a:p>
          <a:p>
            <a:endParaRPr lang="en-US" sz="1200" dirty="0" smtClean="0">
              <a:latin typeface="Calibri" pitchFamily="34" charset="0"/>
            </a:endParaRPr>
          </a:p>
          <a:p>
            <a:r>
              <a:rPr lang="en-US" sz="1200" dirty="0" smtClean="0">
                <a:latin typeface="Calibri" pitchFamily="34" charset="0"/>
              </a:rPr>
              <a:t>(Antivirus Protection)</a:t>
            </a:r>
          </a:p>
          <a:p>
            <a:pPr lvl="1">
              <a:lnSpc>
                <a:spcPct val="150000"/>
              </a:lnSpc>
            </a:pPr>
            <a:r>
              <a:rPr lang="en-US" sz="1200" dirty="0" smtClean="0">
                <a:latin typeface="Calibri" pitchFamily="34" charset="0"/>
              </a:rPr>
              <a:t>Installation of antivirus software for each virus entry point on the network such as Internet gateway, mail servers, LAN servers, desktop on LAN, laptops and standalone PCs.</a:t>
            </a:r>
          </a:p>
          <a:p>
            <a:pPr lvl="1">
              <a:lnSpc>
                <a:spcPct val="150000"/>
              </a:lnSpc>
            </a:pPr>
            <a:r>
              <a:rPr lang="en-US" sz="1200" dirty="0" smtClean="0">
                <a:latin typeface="Calibri" pitchFamily="34" charset="0"/>
              </a:rPr>
              <a:t>Updating program components and virus pattern files to stop the latest viruses.</a:t>
            </a:r>
          </a:p>
          <a:p>
            <a:pPr lvl="1">
              <a:lnSpc>
                <a:spcPct val="150000"/>
              </a:lnSpc>
            </a:pPr>
            <a:r>
              <a:rPr lang="en-US" sz="1200" dirty="0" smtClean="0">
                <a:latin typeface="Calibri" pitchFamily="34" charset="0"/>
              </a:rPr>
              <a:t>Disable floppy drive access on all workstations.</a:t>
            </a:r>
          </a:p>
          <a:p>
            <a:pPr lvl="1">
              <a:lnSpc>
                <a:spcPct val="150000"/>
              </a:lnSpc>
            </a:pPr>
            <a:r>
              <a:rPr lang="en-US" sz="1200" dirty="0" smtClean="0">
                <a:latin typeface="Calibri" pitchFamily="34" charset="0"/>
              </a:rPr>
              <a:t>Check and clean all floppies and CD media before using.</a:t>
            </a:r>
          </a:p>
          <a:p>
            <a:pPr lvl="1">
              <a:lnSpc>
                <a:spcPct val="150000"/>
              </a:lnSpc>
            </a:pPr>
            <a:r>
              <a:rPr lang="en-US" sz="1200" dirty="0" smtClean="0">
                <a:latin typeface="Calibri" pitchFamily="34" charset="0"/>
              </a:rPr>
              <a:t>Perform a Virus Cleaning exercise once in three months.</a:t>
            </a:r>
          </a:p>
          <a:p>
            <a:pPr lvl="1">
              <a:lnSpc>
                <a:spcPct val="150000"/>
              </a:lnSpc>
            </a:pPr>
            <a:r>
              <a:rPr lang="en-US" sz="1200" dirty="0" smtClean="0">
                <a:latin typeface="Calibri" pitchFamily="34" charset="0"/>
              </a:rPr>
              <a:t>Daily Backup and offsite storage of month end backup tapes. </a:t>
            </a:r>
          </a:p>
        </p:txBody>
      </p:sp>
      <p:grpSp>
        <p:nvGrpSpPr>
          <p:cNvPr id="2" name="Group 7"/>
          <p:cNvGrpSpPr/>
          <p:nvPr/>
        </p:nvGrpSpPr>
        <p:grpSpPr>
          <a:xfrm>
            <a:off x="557193" y="2517103"/>
            <a:ext cx="214314" cy="214314"/>
            <a:chOff x="573386" y="5246372"/>
            <a:chExt cx="263284" cy="271606"/>
          </a:xfrm>
        </p:grpSpPr>
        <p:sp>
          <p:nvSpPr>
            <p:cNvPr id="16" name="Oval 15"/>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6" name="Group 7"/>
          <p:cNvGrpSpPr/>
          <p:nvPr/>
        </p:nvGrpSpPr>
        <p:grpSpPr>
          <a:xfrm>
            <a:off x="561955" y="3345778"/>
            <a:ext cx="214314" cy="214314"/>
            <a:chOff x="573386" y="5246372"/>
            <a:chExt cx="263284" cy="271606"/>
          </a:xfrm>
        </p:grpSpPr>
        <p:sp>
          <p:nvSpPr>
            <p:cNvPr id="33" name="Oval 32"/>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7" name="Group 7"/>
          <p:cNvGrpSpPr/>
          <p:nvPr/>
        </p:nvGrpSpPr>
        <p:grpSpPr>
          <a:xfrm>
            <a:off x="561955" y="3607723"/>
            <a:ext cx="214314" cy="214314"/>
            <a:chOff x="573386" y="5246372"/>
            <a:chExt cx="263284" cy="271606"/>
          </a:xfrm>
        </p:grpSpPr>
        <p:sp>
          <p:nvSpPr>
            <p:cNvPr id="42" name="Oval 41"/>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66717" y="3883948"/>
            <a:ext cx="214314" cy="214314"/>
            <a:chOff x="573386" y="5246372"/>
            <a:chExt cx="263284" cy="271606"/>
          </a:xfrm>
        </p:grpSpPr>
        <p:sp>
          <p:nvSpPr>
            <p:cNvPr id="47" name="Oval 4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0" name="Group 7"/>
          <p:cNvGrpSpPr/>
          <p:nvPr/>
        </p:nvGrpSpPr>
        <p:grpSpPr>
          <a:xfrm>
            <a:off x="566717" y="4160173"/>
            <a:ext cx="214314" cy="214314"/>
            <a:chOff x="573386" y="5246372"/>
            <a:chExt cx="263284" cy="271606"/>
          </a:xfrm>
        </p:grpSpPr>
        <p:sp>
          <p:nvSpPr>
            <p:cNvPr id="52" name="Oval 51"/>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1" name="Group 7"/>
          <p:cNvGrpSpPr/>
          <p:nvPr/>
        </p:nvGrpSpPr>
        <p:grpSpPr>
          <a:xfrm>
            <a:off x="566717" y="4436398"/>
            <a:ext cx="214314" cy="214314"/>
            <a:chOff x="573386" y="5246372"/>
            <a:chExt cx="263284" cy="271606"/>
          </a:xfrm>
        </p:grpSpPr>
        <p:sp>
          <p:nvSpPr>
            <p:cNvPr id="57" name="Oval 5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61" name="Group 7"/>
          <p:cNvGrpSpPr/>
          <p:nvPr/>
        </p:nvGrpSpPr>
        <p:grpSpPr>
          <a:xfrm>
            <a:off x="561955" y="947709"/>
            <a:ext cx="214314" cy="214314"/>
            <a:chOff x="573386" y="5246372"/>
            <a:chExt cx="263284" cy="271606"/>
          </a:xfrm>
        </p:grpSpPr>
        <p:sp>
          <p:nvSpPr>
            <p:cNvPr id="66" name="Oval 65"/>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75" name="Group 7"/>
          <p:cNvGrpSpPr/>
          <p:nvPr/>
        </p:nvGrpSpPr>
        <p:grpSpPr>
          <a:xfrm>
            <a:off x="566717" y="1223934"/>
            <a:ext cx="214314" cy="214314"/>
            <a:chOff x="573386" y="5246372"/>
            <a:chExt cx="263284" cy="271606"/>
          </a:xfrm>
        </p:grpSpPr>
        <p:sp>
          <p:nvSpPr>
            <p:cNvPr id="76" name="Oval 75"/>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80" name="Group 7"/>
          <p:cNvGrpSpPr/>
          <p:nvPr/>
        </p:nvGrpSpPr>
        <p:grpSpPr>
          <a:xfrm>
            <a:off x="566717" y="1500159"/>
            <a:ext cx="214314" cy="214314"/>
            <a:chOff x="573386" y="5246372"/>
            <a:chExt cx="263284" cy="271606"/>
          </a:xfrm>
        </p:grpSpPr>
        <p:sp>
          <p:nvSpPr>
            <p:cNvPr id="81" name="Oval 80"/>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376216" y="4779909"/>
            <a:ext cx="6124618" cy="3816429"/>
          </a:xfrm>
          <a:prstGeom prst="rect">
            <a:avLst/>
          </a:prstGeom>
        </p:spPr>
        <p:txBody>
          <a:bodyPr wrap="square">
            <a:spAutoFit/>
          </a:bodyPr>
          <a:lstStyle/>
          <a:p>
            <a:pPr algn="ctr"/>
            <a:r>
              <a:rPr lang="en-US" sz="1400" b="1" dirty="0" smtClean="0">
                <a:solidFill>
                  <a:srgbClr val="9400AD"/>
                </a:solidFill>
                <a:latin typeface="Calibri" pitchFamily="34" charset="0"/>
              </a:rPr>
              <a:t>User Data Security</a:t>
            </a:r>
            <a:endParaRPr lang="en-US" sz="1200" dirty="0" smtClean="0"/>
          </a:p>
          <a:p>
            <a:endParaRPr lang="en-US" sz="1200" dirty="0" smtClean="0"/>
          </a:p>
          <a:p>
            <a:pPr marL="228600" indent="-228600">
              <a:buFont typeface="+mj-lt"/>
              <a:buAutoNum type="arabicPeriod"/>
            </a:pPr>
            <a:r>
              <a:rPr lang="en-US" sz="1200" dirty="0" smtClean="0"/>
              <a:t>Dedicated folders on file server. The access to these folders is dependent on the access privileges given to each individual user. All system files/directories are write protected from users.</a:t>
            </a:r>
          </a:p>
          <a:p>
            <a:pPr marL="228600" indent="-228600">
              <a:buFont typeface="+mj-lt"/>
              <a:buAutoNum type="arabicPeriod"/>
            </a:pPr>
            <a:r>
              <a:rPr lang="en-US" sz="1200" dirty="0" smtClean="0">
                <a:latin typeface="Calibri" pitchFamily="34" charset="0"/>
              </a:rPr>
              <a:t>Backup for this server taken on a daily basis.</a:t>
            </a:r>
          </a:p>
          <a:p>
            <a:pPr marL="228600" indent="-228600">
              <a:buFont typeface="+mj-lt"/>
              <a:buAutoNum type="arabicPeriod"/>
            </a:pPr>
            <a:r>
              <a:rPr lang="en-US" sz="1200" dirty="0" smtClean="0">
                <a:latin typeface="Calibri" pitchFamily="34" charset="0"/>
              </a:rPr>
              <a:t>The floppy drives at each of the user is disabled.</a:t>
            </a:r>
          </a:p>
          <a:p>
            <a:pPr marL="228600" indent="-228600">
              <a:buFont typeface="+mj-lt"/>
              <a:buAutoNum type="arabicPeriod"/>
            </a:pPr>
            <a:r>
              <a:rPr lang="en-US" sz="1200" dirty="0" smtClean="0"/>
              <a:t>As we are using Windows 2000 as an operating system, we have disabled the control panel access and command prompt access for all the CSEs.</a:t>
            </a:r>
          </a:p>
          <a:p>
            <a:pPr marL="228600" indent="-228600">
              <a:buFont typeface="+mj-lt"/>
              <a:buAutoNum type="arabicPeriod"/>
            </a:pPr>
            <a:r>
              <a:rPr lang="en-US" sz="1200" dirty="0" smtClean="0"/>
              <a:t>No default administration access is allowed to CSEs and no access provided to users for modifying BIOS.</a:t>
            </a:r>
          </a:p>
          <a:p>
            <a:pPr marL="228600" indent="-228600">
              <a:buFont typeface="+mj-lt"/>
              <a:buAutoNum type="arabicPeriod"/>
            </a:pPr>
            <a:r>
              <a:rPr lang="en-US" sz="1200" dirty="0" smtClean="0"/>
              <a:t>CSR are given the access to the Internet as per the process requirement and all other access is denied.</a:t>
            </a:r>
          </a:p>
          <a:p>
            <a:pPr marL="228600" indent="-228600">
              <a:buFont typeface="+mj-lt"/>
              <a:buAutoNum type="arabicPeriod"/>
            </a:pPr>
            <a:r>
              <a:rPr lang="en-US" sz="1200" dirty="0" smtClean="0"/>
              <a:t>All the attachments in the mail going outside are restricted and are regularly screened by email content manager of Trend Micro and in turn monitored by system and administration department.</a:t>
            </a:r>
          </a:p>
          <a:p>
            <a:pPr marL="228600" indent="-228600">
              <a:buFont typeface="+mj-lt"/>
              <a:buAutoNum type="arabicPeriod"/>
            </a:pPr>
            <a:r>
              <a:rPr lang="en-US" sz="1200" dirty="0" smtClean="0"/>
              <a:t>Incoming *.exe, *.eml etc attachments are not allowed and this list gets updated on ant virus software (Trend Micro) updates. This is done to prevent the flow of disastrous viruses.</a:t>
            </a:r>
          </a:p>
          <a:p>
            <a:pPr marL="228600" indent="-228600">
              <a:buFont typeface="+mj-lt"/>
              <a:buAutoNum type="arabicPeriod"/>
            </a:pPr>
            <a:r>
              <a:rPr lang="en-US" sz="1200" dirty="0" smtClean="0"/>
              <a:t>No media is allowed inside the process floor.</a:t>
            </a:r>
          </a:p>
          <a:p>
            <a:pPr marL="228600" indent="-228600">
              <a:buFont typeface="+mj-lt"/>
              <a:buAutoNum type="arabicPeriod"/>
            </a:pPr>
            <a:r>
              <a:rPr lang="en-US" sz="1200" dirty="0" smtClean="0"/>
              <a:t>No user is allowed to carry the bags and any food item/beverages on the working floor.</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ny profile images.png"/>
          <p:cNvPicPr>
            <a:picLocks noChangeAspect="1"/>
          </p:cNvPicPr>
          <p:nvPr/>
        </p:nvPicPr>
        <p:blipFill>
          <a:blip r:embed="rId2" cstate="print"/>
          <a:stretch>
            <a:fillRect/>
          </a:stretch>
        </p:blipFill>
        <p:spPr>
          <a:xfrm>
            <a:off x="0" y="4222"/>
            <a:ext cx="6858000" cy="98975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roit\Desktop\ppt\PDF Files\footer arrow.png"/>
          <p:cNvPicPr>
            <a:picLocks noChangeAspect="1" noChangeArrowheads="1"/>
          </p:cNvPicPr>
          <p:nvPr/>
        </p:nvPicPr>
        <p:blipFill>
          <a:blip r:embed="rId2" cstate="print"/>
          <a:srcRect/>
          <a:stretch>
            <a:fillRect/>
          </a:stretch>
        </p:blipFill>
        <p:spPr bwMode="auto">
          <a:xfrm>
            <a:off x="3812005" y="7505700"/>
            <a:ext cx="3045995" cy="2400300"/>
          </a:xfrm>
          <a:prstGeom prst="rect">
            <a:avLst/>
          </a:prstGeom>
          <a:noFill/>
        </p:spPr>
      </p:pic>
      <p:sp>
        <p:nvSpPr>
          <p:cNvPr id="15" name="Rectangle 14"/>
          <p:cNvSpPr/>
          <p:nvPr/>
        </p:nvSpPr>
        <p:spPr>
          <a:xfrm>
            <a:off x="395266" y="1238224"/>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6704" y="1309662"/>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droit\Desktop\maps\SE-LOGO-300x93.png"/>
          <p:cNvPicPr>
            <a:picLocks noChangeAspect="1" noChangeArrowheads="1"/>
          </p:cNvPicPr>
          <p:nvPr/>
        </p:nvPicPr>
        <p:blipFill>
          <a:blip r:embed="rId3" cstate="print"/>
          <a:srcRect/>
          <a:stretch>
            <a:fillRect/>
          </a:stretch>
        </p:blipFill>
        <p:spPr bwMode="auto">
          <a:xfrm>
            <a:off x="410912" y="1745400"/>
            <a:ext cx="1442142" cy="447064"/>
          </a:xfrm>
          <a:prstGeom prst="rect">
            <a:avLst/>
          </a:prstGeom>
          <a:noFill/>
        </p:spPr>
      </p:pic>
      <p:sp>
        <p:nvSpPr>
          <p:cNvPr id="16" name="Rectangle 15"/>
          <p:cNvSpPr/>
          <p:nvPr/>
        </p:nvSpPr>
        <p:spPr>
          <a:xfrm>
            <a:off x="1966902" y="1309662"/>
            <a:ext cx="2817605"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Super Escapes Travel is an ‘All-Travel’ shop catering to all your travel needs. From Flight seats to Airport transfers, Airport Parking, Hotel/Resort Accommodations from over</a:t>
            </a:r>
            <a:endParaRPr lang="en-US" sz="1200" dirty="0">
              <a:solidFill>
                <a:schemeClr val="tx1">
                  <a:lumMod val="65000"/>
                  <a:lumOff val="35000"/>
                </a:schemeClr>
              </a:solidFill>
            </a:endParaRPr>
          </a:p>
        </p:txBody>
      </p:sp>
      <p:sp>
        <p:nvSpPr>
          <p:cNvPr id="17" name="Rectangle 16"/>
          <p:cNvSpPr/>
          <p:nvPr/>
        </p:nvSpPr>
        <p:spPr>
          <a:xfrm>
            <a:off x="1907098" y="2881298"/>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36522" y="2952736"/>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descr="C:\Users\Adroit\Desktop\maps\logo-Copy.png"/>
          <p:cNvPicPr>
            <a:picLocks noChangeAspect="1" noChangeArrowheads="1"/>
          </p:cNvPicPr>
          <p:nvPr/>
        </p:nvPicPr>
        <p:blipFill>
          <a:blip r:embed="rId4" cstate="print"/>
          <a:stretch>
            <a:fillRect/>
          </a:stretch>
        </p:blipFill>
        <p:spPr bwMode="auto">
          <a:xfrm>
            <a:off x="5087018" y="3383309"/>
            <a:ext cx="948384" cy="433546"/>
          </a:xfrm>
          <a:prstGeom prst="rect">
            <a:avLst/>
          </a:prstGeom>
          <a:noFill/>
        </p:spPr>
      </p:pic>
      <p:sp>
        <p:nvSpPr>
          <p:cNvPr id="20" name="Rectangle 19"/>
          <p:cNvSpPr/>
          <p:nvPr/>
        </p:nvSpPr>
        <p:spPr>
          <a:xfrm>
            <a:off x="2018451" y="3024174"/>
            <a:ext cx="2817605" cy="118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Data Direct is among the top lead generation company in Dubai offers reliable lead generation service helps b2b business attain their revenue goals.</a:t>
            </a:r>
            <a:endParaRPr lang="en-US" sz="1200" dirty="0">
              <a:solidFill>
                <a:schemeClr val="tx1">
                  <a:lumMod val="65000"/>
                  <a:lumOff val="35000"/>
                </a:schemeClr>
              </a:solidFill>
            </a:endParaRPr>
          </a:p>
        </p:txBody>
      </p:sp>
      <p:sp>
        <p:nvSpPr>
          <p:cNvPr id="21" name="Rectangle 20"/>
          <p:cNvSpPr/>
          <p:nvPr/>
        </p:nvSpPr>
        <p:spPr>
          <a:xfrm>
            <a:off x="364490" y="4524372"/>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5928" y="4595810"/>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6126" y="4595810"/>
            <a:ext cx="2817605"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Discover the </a:t>
            </a:r>
            <a:r>
              <a:rPr lang="en-US" sz="1200" dirty="0" err="1" smtClean="0">
                <a:solidFill>
                  <a:schemeClr val="tx1">
                    <a:lumMod val="65000"/>
                    <a:lumOff val="35000"/>
                  </a:schemeClr>
                </a:solidFill>
              </a:rPr>
              <a:t>Edenred</a:t>
            </a:r>
            <a:r>
              <a:rPr lang="en-US" sz="1200" dirty="0" smtClean="0">
                <a:solidFill>
                  <a:schemeClr val="tx1">
                    <a:lumMod val="65000"/>
                    <a:lumOff val="35000"/>
                  </a:schemeClr>
                </a:solidFill>
              </a:rPr>
              <a:t> Group, a leading services and payments platform and everyday companion for people at work in 46 countries.</a:t>
            </a:r>
            <a:endParaRPr lang="en-US" sz="1200" dirty="0">
              <a:solidFill>
                <a:schemeClr val="tx1">
                  <a:lumMod val="65000"/>
                  <a:lumOff val="35000"/>
                </a:schemeClr>
              </a:solidFill>
            </a:endParaRPr>
          </a:p>
        </p:txBody>
      </p:sp>
      <p:pic>
        <p:nvPicPr>
          <p:cNvPr id="2053" name="Picture 5" descr="C:\Users\Adroit\Desktop\maps\logo-1-300x225.png"/>
          <p:cNvPicPr>
            <a:picLocks noChangeAspect="1" noChangeArrowheads="1"/>
          </p:cNvPicPr>
          <p:nvPr/>
        </p:nvPicPr>
        <p:blipFill>
          <a:blip r:embed="rId5" cstate="print"/>
          <a:stretch>
            <a:fillRect/>
          </a:stretch>
        </p:blipFill>
        <p:spPr bwMode="auto">
          <a:xfrm>
            <a:off x="476672" y="4880992"/>
            <a:ext cx="1271064" cy="815574"/>
          </a:xfrm>
          <a:prstGeom prst="rect">
            <a:avLst/>
          </a:prstGeom>
          <a:noFill/>
        </p:spPr>
      </p:pic>
      <p:sp>
        <p:nvSpPr>
          <p:cNvPr id="25" name="Rectangle 24"/>
          <p:cNvSpPr/>
          <p:nvPr/>
        </p:nvSpPr>
        <p:spPr>
          <a:xfrm>
            <a:off x="1879202" y="6167446"/>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08626" y="6238884"/>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90555" y="6310322"/>
            <a:ext cx="2817605"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Search A Holiday (Trading Name of Holidays Away Limited – Company Registered Number: 10701623) is a holiday comparison website, enabling you to search and compare</a:t>
            </a:r>
            <a:endParaRPr lang="en-US" sz="1200" dirty="0">
              <a:solidFill>
                <a:schemeClr val="tx1">
                  <a:lumMod val="65000"/>
                  <a:lumOff val="35000"/>
                </a:schemeClr>
              </a:solidFill>
            </a:endParaRPr>
          </a:p>
        </p:txBody>
      </p:sp>
      <p:pic>
        <p:nvPicPr>
          <p:cNvPr id="2051" name="Picture 3" descr="C:\Users\Adroit\Desktop\maps\logo-2-300x124.png"/>
          <p:cNvPicPr>
            <a:picLocks noChangeAspect="1" noChangeArrowheads="1"/>
          </p:cNvPicPr>
          <p:nvPr/>
        </p:nvPicPr>
        <p:blipFill>
          <a:blip r:embed="rId6" cstate="print"/>
          <a:srcRect/>
          <a:stretch>
            <a:fillRect/>
          </a:stretch>
        </p:blipFill>
        <p:spPr bwMode="auto">
          <a:xfrm>
            <a:off x="5022474" y="6695408"/>
            <a:ext cx="1061802" cy="438878"/>
          </a:xfrm>
          <a:prstGeom prst="rect">
            <a:avLst/>
          </a:prstGeom>
          <a:noFill/>
        </p:spPr>
      </p:pic>
      <p:sp>
        <p:nvSpPr>
          <p:cNvPr id="33" name="Rectangle 32"/>
          <p:cNvSpPr/>
          <p:nvPr/>
        </p:nvSpPr>
        <p:spPr>
          <a:xfrm>
            <a:off x="371814" y="7810520"/>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3252" y="7881958"/>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10.12.9.4\web\Vamshi\company profile\Front page grey background 02.jpg"/>
          <p:cNvPicPr>
            <a:picLocks noChangeAspect="1" noChangeArrowheads="1"/>
          </p:cNvPicPr>
          <p:nvPr/>
        </p:nvPicPr>
        <p:blipFill>
          <a:blip r:embed="rId7" cstate="print"/>
          <a:srcRect b="91106"/>
          <a:stretch>
            <a:fillRect/>
          </a:stretch>
        </p:blipFill>
        <p:spPr bwMode="auto">
          <a:xfrm>
            <a:off x="0" y="9490"/>
            <a:ext cx="6857999" cy="871544"/>
          </a:xfrm>
          <a:prstGeom prst="rect">
            <a:avLst/>
          </a:prstGeom>
          <a:noFill/>
        </p:spPr>
      </p:pic>
      <p:sp>
        <p:nvSpPr>
          <p:cNvPr id="35" name="Rectangle 34"/>
          <p:cNvSpPr/>
          <p:nvPr/>
        </p:nvSpPr>
        <p:spPr>
          <a:xfrm>
            <a:off x="1943450" y="7881958"/>
            <a:ext cx="2817605"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WOWCHER, a "deal a day" site that uses the power of group buying or bulk buying to get unbeatable deals on the best stuff to do, see, visit, eat and buy in a variety of cities in the UK.</a:t>
            </a:r>
            <a:endParaRPr lang="en-US" sz="1200" dirty="0">
              <a:solidFill>
                <a:schemeClr val="tx1">
                  <a:lumMod val="65000"/>
                  <a:lumOff val="35000"/>
                </a:schemeClr>
              </a:solidFill>
            </a:endParaRPr>
          </a:p>
        </p:txBody>
      </p:sp>
      <p:pic>
        <p:nvPicPr>
          <p:cNvPr id="2052" name="Picture 4" descr="C:\Users\Adroit\Desktop\maps\logo.jpg"/>
          <p:cNvPicPr>
            <a:picLocks noChangeAspect="1" noChangeArrowheads="1"/>
          </p:cNvPicPr>
          <p:nvPr/>
        </p:nvPicPr>
        <p:blipFill>
          <a:blip r:embed="rId8" cstate="print"/>
          <a:stretch>
            <a:fillRect/>
          </a:stretch>
        </p:blipFill>
        <p:spPr bwMode="auto">
          <a:xfrm>
            <a:off x="620688" y="8181077"/>
            <a:ext cx="1028590" cy="660355"/>
          </a:xfrm>
          <a:prstGeom prst="rect">
            <a:avLst/>
          </a:prstGeom>
          <a:noFill/>
        </p:spPr>
      </p:pic>
      <p:cxnSp>
        <p:nvCxnSpPr>
          <p:cNvPr id="31" name="Straight Connector 30"/>
          <p:cNvCxnSpPr/>
          <p:nvPr/>
        </p:nvCxnSpPr>
        <p:spPr>
          <a:xfrm>
            <a:off x="2276" y="881034"/>
            <a:ext cx="68580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Action Button: Home 35">
            <a:hlinkClick r:id="rId9" action="ppaction://hlinksldjump" highlightClick="1"/>
          </p:cNvPr>
          <p:cNvSpPr/>
          <p:nvPr/>
        </p:nvSpPr>
        <p:spPr>
          <a:xfrm>
            <a:off x="6072206" y="238092"/>
            <a:ext cx="428628" cy="428628"/>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55552" y="263492"/>
            <a:ext cx="2164952" cy="400110"/>
          </a:xfrm>
          <a:prstGeom prst="rect">
            <a:avLst/>
          </a:prstGeom>
        </p:spPr>
        <p:txBody>
          <a:bodyPr wrap="none">
            <a:spAutoFit/>
          </a:bodyPr>
          <a:lstStyle/>
          <a:p>
            <a:r>
              <a:rPr lang="en-US" sz="2000" b="1" dirty="0" smtClean="0">
                <a:solidFill>
                  <a:srgbClr val="9531BD"/>
                </a:solidFill>
              </a:rPr>
              <a:t>Few Of Our Clients</a:t>
            </a:r>
            <a:endParaRPr lang="en-US" sz="2000" dirty="0" smtClean="0">
              <a:solidFill>
                <a:srgbClr val="9531B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roit\Desktop\ppt\PDF Files\footer arrow.png"/>
          <p:cNvPicPr>
            <a:picLocks noChangeAspect="1" noChangeArrowheads="1"/>
          </p:cNvPicPr>
          <p:nvPr/>
        </p:nvPicPr>
        <p:blipFill>
          <a:blip r:embed="rId2" cstate="print"/>
          <a:srcRect/>
          <a:stretch>
            <a:fillRect/>
          </a:stretch>
        </p:blipFill>
        <p:spPr bwMode="auto">
          <a:xfrm>
            <a:off x="3812005" y="7505700"/>
            <a:ext cx="3045995" cy="2400300"/>
          </a:xfrm>
          <a:prstGeom prst="rect">
            <a:avLst/>
          </a:prstGeom>
          <a:noFill/>
        </p:spPr>
      </p:pic>
      <p:sp>
        <p:nvSpPr>
          <p:cNvPr id="15" name="Rectangle 14"/>
          <p:cNvSpPr/>
          <p:nvPr/>
        </p:nvSpPr>
        <p:spPr>
          <a:xfrm>
            <a:off x="395266" y="1238224"/>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6704" y="1309662"/>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droit\Desktop\maps\SE-LOGO-300x93.png"/>
          <p:cNvPicPr>
            <a:picLocks noChangeAspect="1" noChangeArrowheads="1"/>
          </p:cNvPicPr>
          <p:nvPr/>
        </p:nvPicPr>
        <p:blipFill>
          <a:blip r:embed="rId3" cstate="print"/>
          <a:stretch>
            <a:fillRect/>
          </a:stretch>
        </p:blipFill>
        <p:spPr bwMode="auto">
          <a:xfrm>
            <a:off x="607906" y="1712640"/>
            <a:ext cx="1092902" cy="409838"/>
          </a:xfrm>
          <a:prstGeom prst="rect">
            <a:avLst/>
          </a:prstGeom>
          <a:noFill/>
        </p:spPr>
      </p:pic>
      <p:sp>
        <p:nvSpPr>
          <p:cNvPr id="16" name="Rectangle 15"/>
          <p:cNvSpPr/>
          <p:nvPr/>
        </p:nvSpPr>
        <p:spPr>
          <a:xfrm>
            <a:off x="1966902" y="1309662"/>
            <a:ext cx="2817605"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smtClean="0">
                <a:solidFill>
                  <a:schemeClr val="tx1">
                    <a:lumMod val="65000"/>
                    <a:lumOff val="35000"/>
                  </a:schemeClr>
                </a:solidFill>
              </a:rPr>
              <a:t>LivingSocial</a:t>
            </a:r>
            <a:r>
              <a:rPr lang="en-US" sz="1200" dirty="0" smtClean="0">
                <a:solidFill>
                  <a:schemeClr val="tx1">
                    <a:lumMod val="65000"/>
                    <a:lumOff val="35000"/>
                  </a:schemeClr>
                </a:solidFill>
              </a:rPr>
              <a:t> is a leading website offering daily deals to buy and share the best things to do in your city - or wherever you may be. </a:t>
            </a:r>
            <a:r>
              <a:rPr lang="en-US" sz="1200" dirty="0" err="1" smtClean="0">
                <a:solidFill>
                  <a:schemeClr val="tx1">
                    <a:lumMod val="65000"/>
                    <a:lumOff val="35000"/>
                  </a:schemeClr>
                </a:solidFill>
              </a:rPr>
              <a:t>LivingSocial</a:t>
            </a:r>
            <a:r>
              <a:rPr lang="en-US" sz="1200" dirty="0" smtClean="0">
                <a:solidFill>
                  <a:schemeClr val="tx1">
                    <a:lumMod val="65000"/>
                    <a:lumOff val="35000"/>
                  </a:schemeClr>
                </a:solidFill>
              </a:rPr>
              <a:t> provide a trusted, </a:t>
            </a:r>
          </a:p>
          <a:p>
            <a:pPr algn="just"/>
            <a:r>
              <a:rPr lang="en-US" sz="1200" dirty="0" smtClean="0">
                <a:solidFill>
                  <a:schemeClr val="tx1">
                    <a:lumMod val="65000"/>
                    <a:lumOff val="35000"/>
                  </a:schemeClr>
                </a:solidFill>
              </a:rPr>
              <a:t>convenient source for finding value on everyday items and activities and identifying novel</a:t>
            </a:r>
            <a:endParaRPr lang="en-US" sz="1200" dirty="0">
              <a:solidFill>
                <a:schemeClr val="tx1">
                  <a:lumMod val="65000"/>
                  <a:lumOff val="35000"/>
                </a:schemeClr>
              </a:solidFill>
            </a:endParaRPr>
          </a:p>
        </p:txBody>
      </p:sp>
      <p:sp>
        <p:nvSpPr>
          <p:cNvPr id="17" name="Rectangle 16"/>
          <p:cNvSpPr/>
          <p:nvPr/>
        </p:nvSpPr>
        <p:spPr>
          <a:xfrm>
            <a:off x="1907098" y="2881298"/>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36522" y="2952736"/>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descr="C:\Users\Adroit\Desktop\maps\logo-Copy.png"/>
          <p:cNvPicPr>
            <a:picLocks noChangeAspect="1" noChangeArrowheads="1"/>
          </p:cNvPicPr>
          <p:nvPr/>
        </p:nvPicPr>
        <p:blipFill>
          <a:blip r:embed="rId4" cstate="print"/>
          <a:srcRect/>
          <a:stretch>
            <a:fillRect/>
          </a:stretch>
        </p:blipFill>
        <p:spPr bwMode="auto">
          <a:xfrm>
            <a:off x="5087018" y="3244438"/>
            <a:ext cx="948384" cy="711288"/>
          </a:xfrm>
          <a:prstGeom prst="rect">
            <a:avLst/>
          </a:prstGeom>
          <a:noFill/>
        </p:spPr>
      </p:pic>
      <p:sp>
        <p:nvSpPr>
          <p:cNvPr id="20" name="Rectangle 19"/>
          <p:cNvSpPr/>
          <p:nvPr/>
        </p:nvSpPr>
        <p:spPr>
          <a:xfrm>
            <a:off x="2018451" y="3024174"/>
            <a:ext cx="2817605" cy="118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Book It Now is a Tour and Travels Company that provides a variety of ABTA &amp; ATOL Protected packages for all your travel needs. The packages include Summer Vacation Package Deals,</a:t>
            </a:r>
            <a:endParaRPr lang="en-US" sz="1200" dirty="0">
              <a:solidFill>
                <a:schemeClr val="tx1">
                  <a:lumMod val="65000"/>
                  <a:lumOff val="35000"/>
                </a:schemeClr>
              </a:solidFill>
            </a:endParaRPr>
          </a:p>
        </p:txBody>
      </p:sp>
      <p:sp>
        <p:nvSpPr>
          <p:cNvPr id="21" name="Rectangle 20"/>
          <p:cNvSpPr/>
          <p:nvPr/>
        </p:nvSpPr>
        <p:spPr>
          <a:xfrm>
            <a:off x="364490" y="4524372"/>
            <a:ext cx="4500594" cy="1500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5928" y="4595810"/>
            <a:ext cx="1319222" cy="13192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6126" y="4595810"/>
            <a:ext cx="2817605"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lumMod val="65000"/>
                    <a:lumOff val="35000"/>
                  </a:schemeClr>
                </a:solidFill>
              </a:rPr>
              <a:t>Holidays to compare Travel is an ‘All-Travel’ shop catering to all your travel needs. From Flight seats to Airport transfers, Airport Parking, Hotel/Resort Accommodations from over 200 hundred</a:t>
            </a:r>
            <a:endParaRPr lang="en-US" sz="1200" dirty="0">
              <a:solidFill>
                <a:schemeClr val="tx1">
                  <a:lumMod val="65000"/>
                  <a:lumOff val="35000"/>
                </a:schemeClr>
              </a:solidFill>
            </a:endParaRPr>
          </a:p>
        </p:txBody>
      </p:sp>
      <p:pic>
        <p:nvPicPr>
          <p:cNvPr id="2053" name="Picture 5" descr="C:\Users\Adroit\Desktop\maps\logo-1-300x225.png"/>
          <p:cNvPicPr>
            <a:picLocks noChangeAspect="1" noChangeArrowheads="1"/>
          </p:cNvPicPr>
          <p:nvPr/>
        </p:nvPicPr>
        <p:blipFill>
          <a:blip r:embed="rId5" cstate="print"/>
          <a:srcRect/>
          <a:stretch>
            <a:fillRect/>
          </a:stretch>
        </p:blipFill>
        <p:spPr bwMode="auto">
          <a:xfrm>
            <a:off x="285728" y="4599221"/>
            <a:ext cx="1650398" cy="1237799"/>
          </a:xfrm>
          <a:prstGeom prst="rect">
            <a:avLst/>
          </a:prstGeom>
          <a:noFill/>
        </p:spPr>
      </p:pic>
      <p:pic>
        <p:nvPicPr>
          <p:cNvPr id="30" name="Picture 2" descr="\\10.12.9.4\web\Vamshi\company profile\Front page grey background 02.jpg"/>
          <p:cNvPicPr>
            <a:picLocks noChangeAspect="1" noChangeArrowheads="1"/>
          </p:cNvPicPr>
          <p:nvPr/>
        </p:nvPicPr>
        <p:blipFill>
          <a:blip r:embed="rId6" cstate="print"/>
          <a:srcRect b="91106"/>
          <a:stretch>
            <a:fillRect/>
          </a:stretch>
        </p:blipFill>
        <p:spPr bwMode="auto">
          <a:xfrm>
            <a:off x="0" y="9490"/>
            <a:ext cx="6857999" cy="871544"/>
          </a:xfrm>
          <a:prstGeom prst="rect">
            <a:avLst/>
          </a:prstGeom>
          <a:noFill/>
        </p:spPr>
      </p:pic>
      <p:cxnSp>
        <p:nvCxnSpPr>
          <p:cNvPr id="31" name="Straight Connector 30"/>
          <p:cNvCxnSpPr/>
          <p:nvPr/>
        </p:nvCxnSpPr>
        <p:spPr>
          <a:xfrm>
            <a:off x="2276" y="881034"/>
            <a:ext cx="68580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Action Button: Home 35">
            <a:hlinkClick r:id="rId7" action="ppaction://hlinksldjump" highlightClick="1"/>
          </p:cNvPr>
          <p:cNvSpPr/>
          <p:nvPr/>
        </p:nvSpPr>
        <p:spPr>
          <a:xfrm>
            <a:off x="6072206" y="238092"/>
            <a:ext cx="428628" cy="428628"/>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55552" y="263492"/>
            <a:ext cx="2164952" cy="400110"/>
          </a:xfrm>
          <a:prstGeom prst="rect">
            <a:avLst/>
          </a:prstGeom>
        </p:spPr>
        <p:txBody>
          <a:bodyPr wrap="none">
            <a:spAutoFit/>
          </a:bodyPr>
          <a:lstStyle/>
          <a:p>
            <a:r>
              <a:rPr lang="en-US" sz="2000" b="1" dirty="0" smtClean="0">
                <a:solidFill>
                  <a:srgbClr val="9531BD"/>
                </a:solidFill>
              </a:rPr>
              <a:t>Few Of Our Clients</a:t>
            </a:r>
            <a:endParaRPr lang="en-US" sz="2000" dirty="0" smtClean="0">
              <a:solidFill>
                <a:srgbClr val="9531BD"/>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roit\Desktop\ppt\PDF Files\thank you page.jpg"/>
          <p:cNvPicPr>
            <a:picLocks noChangeAspect="1" noChangeArrowheads="1"/>
          </p:cNvPicPr>
          <p:nvPr/>
        </p:nvPicPr>
        <p:blipFill>
          <a:blip r:embed="rId2" cstate="print"/>
          <a:srcRect/>
          <a:stretch>
            <a:fillRect/>
          </a:stretch>
        </p:blipFill>
        <p:spPr bwMode="auto">
          <a:xfrm>
            <a:off x="1" y="1"/>
            <a:ext cx="6858000" cy="9906000"/>
          </a:xfrm>
          <a:prstGeom prst="rect">
            <a:avLst/>
          </a:prstGeom>
          <a:noFill/>
        </p:spPr>
      </p:pic>
      <p:pic>
        <p:nvPicPr>
          <p:cNvPr id="3" name="Picture 2" descr="Adroit company profile last page.png"/>
          <p:cNvPicPr>
            <a:picLocks noChangeAspect="1"/>
          </p:cNvPicPr>
          <p:nvPr/>
        </p:nvPicPr>
        <p:blipFill>
          <a:blip r:embed="rId3" cstate="print"/>
          <a:stretch>
            <a:fillRect/>
          </a:stretch>
        </p:blipFill>
        <p:spPr>
          <a:xfrm>
            <a:off x="0" y="4222"/>
            <a:ext cx="6857999" cy="98975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0952" y="1026828"/>
          <a:ext cx="6500833" cy="3840480"/>
        </p:xfrm>
        <a:graphic>
          <a:graphicData uri="http://schemas.openxmlformats.org/drawingml/2006/table">
            <a:tbl>
              <a:tblPr/>
              <a:tblGrid>
                <a:gridCol w="3733092"/>
                <a:gridCol w="2388933"/>
                <a:gridCol w="378808"/>
              </a:tblGrid>
              <a:tr h="239993">
                <a:tc>
                  <a:txBody>
                    <a:bodyPr/>
                    <a:lstStyle/>
                    <a:p>
                      <a:pPr marL="0" marR="0">
                        <a:lnSpc>
                          <a:spcPct val="200000"/>
                        </a:lnSpc>
                        <a:spcBef>
                          <a:spcPts val="0"/>
                        </a:spcBef>
                        <a:spcAft>
                          <a:spcPts val="0"/>
                        </a:spcAft>
                      </a:pPr>
                      <a:r>
                        <a:rPr lang="en-US" sz="1400" b="1" dirty="0" smtClean="0">
                          <a:solidFill>
                            <a:srgbClr val="9531BD"/>
                          </a:solidFill>
                          <a:latin typeface="Trebuchet MS"/>
                          <a:ea typeface="Times New Roman"/>
                          <a:cs typeface="Times New Roman"/>
                        </a:rPr>
                        <a:t>About Us</a:t>
                      </a:r>
                      <a:endParaRPr lang="en-US" sz="1400" b="1" dirty="0">
                        <a:solidFill>
                          <a:srgbClr val="9531B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3</a:t>
                      </a:r>
                      <a:endParaRPr lang="en-US" sz="1400" dirty="0">
                        <a:latin typeface="Trebuchet MS"/>
                        <a:ea typeface="Times New Roman"/>
                        <a:cs typeface="Times New Roman"/>
                      </a:endParaRPr>
                    </a:p>
                  </a:txBody>
                  <a:tcPr marL="31861" marR="31861" marT="0" marB="0">
                    <a:lnL>
                      <a:noFill/>
                    </a:lnL>
                    <a:lnR>
                      <a:noFill/>
                    </a:lnR>
                    <a:lnT>
                      <a:noFill/>
                    </a:lnT>
                    <a:lnB>
                      <a:noFill/>
                    </a:lnB>
                  </a:tcPr>
                </a:tc>
              </a:tr>
              <a:tr h="281774">
                <a:tc>
                  <a:txBody>
                    <a:bodyPr/>
                    <a:lstStyle/>
                    <a:p>
                      <a:pPr marL="0" marR="0">
                        <a:lnSpc>
                          <a:spcPct val="200000"/>
                        </a:lnSpc>
                        <a:spcBef>
                          <a:spcPts val="0"/>
                        </a:spcBef>
                        <a:spcAft>
                          <a:spcPts val="0"/>
                        </a:spcAft>
                      </a:pPr>
                      <a:r>
                        <a:rPr lang="en-US" sz="1400" b="1" dirty="0" smtClean="0">
                          <a:solidFill>
                            <a:srgbClr val="9531BD"/>
                          </a:solidFill>
                          <a:latin typeface="Trebuchet MS"/>
                          <a:ea typeface="Times New Roman"/>
                          <a:cs typeface="Times New Roman"/>
                        </a:rPr>
                        <a:t>Our Strength, Methodology &amp; </a:t>
                      </a:r>
                      <a:r>
                        <a:rPr lang="en-US" sz="1400" b="1" dirty="0" smtClean="0">
                          <a:solidFill>
                            <a:srgbClr val="9531BD"/>
                          </a:solidFill>
                        </a:rPr>
                        <a:t>Assurance</a:t>
                      </a:r>
                      <a:endParaRPr lang="en-US" sz="1400" dirty="0">
                        <a:solidFill>
                          <a:srgbClr val="9531B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4</a:t>
                      </a:r>
                      <a:endParaRPr lang="en-US" sz="1400" dirty="0">
                        <a:latin typeface="Trebuchet MS"/>
                        <a:ea typeface="Times New Roman"/>
                        <a:cs typeface="Times New Roman"/>
                      </a:endParaRPr>
                    </a:p>
                  </a:txBody>
                  <a:tcPr marL="31861" marR="31861" marT="0" marB="0">
                    <a:lnL>
                      <a:noFill/>
                    </a:lnL>
                    <a:lnR>
                      <a:noFill/>
                    </a:lnR>
                    <a:lnT>
                      <a:noFill/>
                    </a:lnT>
                    <a:lnB>
                      <a:noFill/>
                    </a:lnB>
                  </a:tcPr>
                </a:tc>
              </a:tr>
              <a:tr h="239993">
                <a:tc>
                  <a:txBody>
                    <a:bodyPr/>
                    <a:lstStyle/>
                    <a:p>
                      <a:pPr marL="0" marR="0">
                        <a:lnSpc>
                          <a:spcPct val="200000"/>
                        </a:lnSpc>
                        <a:spcBef>
                          <a:spcPts val="0"/>
                        </a:spcBef>
                        <a:spcAft>
                          <a:spcPts val="0"/>
                        </a:spcAft>
                      </a:pPr>
                      <a:r>
                        <a:rPr lang="en-US" sz="1400" b="1" dirty="0" smtClean="0">
                          <a:solidFill>
                            <a:srgbClr val="9400AD"/>
                          </a:solidFill>
                          <a:latin typeface="Trebuchet MS"/>
                          <a:ea typeface="Times New Roman"/>
                          <a:cs typeface="Times New Roman"/>
                        </a:rPr>
                        <a:t>We Work On</a:t>
                      </a:r>
                      <a:endParaRPr lang="en-US" sz="1400" dirty="0">
                        <a:solidFill>
                          <a:srgbClr val="9400A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5</a:t>
                      </a:r>
                      <a:endParaRPr lang="en-US" sz="1400" dirty="0">
                        <a:latin typeface="Trebuchet MS"/>
                        <a:ea typeface="Times New Roman"/>
                        <a:cs typeface="Times New Roman"/>
                      </a:endParaRPr>
                    </a:p>
                  </a:txBody>
                  <a:tcPr marL="31861" marR="31861" marT="0" marB="0">
                    <a:lnL>
                      <a:noFill/>
                    </a:lnL>
                    <a:lnR>
                      <a:noFill/>
                    </a:lnR>
                    <a:lnT>
                      <a:noFill/>
                    </a:lnT>
                    <a:lnB>
                      <a:noFill/>
                    </a:lnB>
                  </a:tcPr>
                </a:tc>
              </a:tr>
              <a:tr h="0">
                <a:tc>
                  <a:txBody>
                    <a:bodyPr/>
                    <a:lstStyle/>
                    <a:p>
                      <a:pPr marL="800100" marR="0" lvl="1" indent="-342900">
                        <a:lnSpc>
                          <a:spcPct val="200000"/>
                        </a:lnSpc>
                        <a:spcBef>
                          <a:spcPts val="0"/>
                        </a:spcBef>
                        <a:spcAft>
                          <a:spcPts val="0"/>
                        </a:spcAft>
                        <a:buSzPts val="1100"/>
                        <a:buFont typeface="+mj-lt"/>
                        <a:buNone/>
                      </a:pPr>
                      <a:r>
                        <a:rPr lang="en-US" sz="1300" b="1" dirty="0" smtClean="0">
                          <a:solidFill>
                            <a:srgbClr val="262626"/>
                          </a:solidFill>
                          <a:latin typeface="Trebuchet MS"/>
                          <a:ea typeface="Times New Roman"/>
                          <a:cs typeface="Times New Roman"/>
                        </a:rPr>
                        <a:t>BPO and KPO Services</a:t>
                      </a:r>
                      <a:endParaRPr lang="en-US" sz="1300" b="1"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r>
              <a:tr h="257132">
                <a:tc>
                  <a:txBody>
                    <a:bodyPr/>
                    <a:lstStyle/>
                    <a:p>
                      <a:pPr marL="800100" marR="0" lvl="1" indent="-342900" algn="l" defTabSz="914400" rtl="0" eaLnBrk="1" fontAlgn="auto" latinLnBrk="0" hangingPunct="1">
                        <a:lnSpc>
                          <a:spcPct val="200000"/>
                        </a:lnSpc>
                        <a:spcBef>
                          <a:spcPts val="0"/>
                        </a:spcBef>
                        <a:spcAft>
                          <a:spcPts val="0"/>
                        </a:spcAft>
                        <a:buClrTx/>
                        <a:buSzPts val="1100"/>
                        <a:buFont typeface="+mj-lt"/>
                        <a:buNone/>
                        <a:tabLst/>
                        <a:defRPr/>
                      </a:pPr>
                      <a:r>
                        <a:rPr lang="en-US" sz="1300" dirty="0" smtClean="0">
                          <a:latin typeface="Trebuchet MS"/>
                          <a:ea typeface="Times New Roman"/>
                          <a:cs typeface="Times New Roman"/>
                        </a:rPr>
                        <a:t>Web Design and Development</a:t>
                      </a:r>
                      <a:r>
                        <a:rPr lang="en-US" sz="1300" baseline="0" dirty="0" smtClean="0">
                          <a:latin typeface="Trebuchet MS"/>
                          <a:ea typeface="Times New Roman"/>
                          <a:cs typeface="Times New Roman"/>
                        </a:rPr>
                        <a:t> </a:t>
                      </a:r>
                      <a:r>
                        <a:rPr lang="en-US" sz="1300" dirty="0" smtClean="0">
                          <a:latin typeface="Trebuchet MS"/>
                          <a:ea typeface="Times New Roman"/>
                          <a:cs typeface="Times New Roman"/>
                        </a:rPr>
                        <a:t>Services</a:t>
                      </a: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r>
              <a:tr h="151406">
                <a:tc>
                  <a:txBody>
                    <a:bodyPr/>
                    <a:lstStyle/>
                    <a:p>
                      <a:pPr marL="800100" marR="0" lvl="1" indent="-342900" algn="l" defTabSz="914400" rtl="0" eaLnBrk="1" fontAlgn="auto" latinLnBrk="0" hangingPunct="1">
                        <a:lnSpc>
                          <a:spcPct val="200000"/>
                        </a:lnSpc>
                        <a:spcBef>
                          <a:spcPts val="0"/>
                        </a:spcBef>
                        <a:spcAft>
                          <a:spcPts val="0"/>
                        </a:spcAft>
                        <a:buClrTx/>
                        <a:buSzPts val="1100"/>
                        <a:buFont typeface="+mj-lt"/>
                        <a:buNone/>
                        <a:tabLst/>
                        <a:defRPr/>
                      </a:pPr>
                      <a:r>
                        <a:rPr lang="en-US" sz="1300" dirty="0" smtClean="0">
                          <a:solidFill>
                            <a:srgbClr val="262626"/>
                          </a:solidFill>
                          <a:latin typeface="Trebuchet MS"/>
                          <a:ea typeface="Times New Roman"/>
                          <a:cs typeface="Times New Roman"/>
                        </a:rPr>
                        <a:t>Digital Marketing Services</a:t>
                      </a:r>
                      <a:endParaRPr lang="en-US" sz="1300" dirty="0" smtClean="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r>
              <a:tr h="239993">
                <a:tc>
                  <a:txBody>
                    <a:bodyPr/>
                    <a:lstStyle/>
                    <a:p>
                      <a:pPr marL="0" marR="0">
                        <a:lnSpc>
                          <a:spcPct val="200000"/>
                        </a:lnSpc>
                        <a:spcBef>
                          <a:spcPts val="0"/>
                        </a:spcBef>
                        <a:spcAft>
                          <a:spcPts val="0"/>
                        </a:spcAft>
                      </a:pPr>
                      <a:r>
                        <a:rPr lang="en-US" sz="1400" b="1" dirty="0" smtClean="0">
                          <a:solidFill>
                            <a:srgbClr val="9400AD"/>
                          </a:solidFill>
                          <a:latin typeface="Trebuchet MS"/>
                          <a:ea typeface="Times New Roman"/>
                          <a:cs typeface="Times New Roman"/>
                        </a:rPr>
                        <a:t>Budget</a:t>
                      </a:r>
                      <a:endParaRPr lang="en-US" sz="1400" dirty="0">
                        <a:solidFill>
                          <a:srgbClr val="9400A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20</a:t>
                      </a:r>
                      <a:endParaRPr lang="en-US" sz="1400" dirty="0">
                        <a:latin typeface="Trebuchet MS"/>
                        <a:ea typeface="Times New Roman"/>
                        <a:cs typeface="Times New Roman"/>
                      </a:endParaRPr>
                    </a:p>
                  </a:txBody>
                  <a:tcPr marL="31861" marR="31861" marT="0" marB="0">
                    <a:lnL>
                      <a:noFill/>
                    </a:lnL>
                    <a:lnR>
                      <a:noFill/>
                    </a:lnR>
                    <a:lnT>
                      <a:noFill/>
                    </a:lnT>
                    <a:lnB>
                      <a:noFill/>
                    </a:lnB>
                  </a:tcPr>
                </a:tc>
              </a:tr>
              <a:tr h="239993">
                <a:tc>
                  <a:txBody>
                    <a:bodyPr/>
                    <a:lstStyle/>
                    <a:p>
                      <a:pPr marL="0" marR="0">
                        <a:lnSpc>
                          <a:spcPct val="200000"/>
                        </a:lnSpc>
                        <a:spcBef>
                          <a:spcPts val="0"/>
                        </a:spcBef>
                        <a:spcAft>
                          <a:spcPts val="1000"/>
                        </a:spcAft>
                      </a:pPr>
                      <a:r>
                        <a:rPr lang="en-US" sz="1400" b="1" dirty="0" smtClean="0">
                          <a:solidFill>
                            <a:srgbClr val="9400AD"/>
                          </a:solidFill>
                          <a:latin typeface="Trebuchet MS"/>
                          <a:ea typeface="Times New Roman"/>
                          <a:cs typeface="Times New Roman"/>
                        </a:rPr>
                        <a:t>Our Facility</a:t>
                      </a:r>
                      <a:endParaRPr lang="en-US" sz="1400" dirty="0">
                        <a:solidFill>
                          <a:srgbClr val="9400A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21</a:t>
                      </a:r>
                      <a:endParaRPr lang="en-US" sz="1400" dirty="0">
                        <a:latin typeface="Trebuchet MS"/>
                        <a:ea typeface="Times New Roman"/>
                        <a:cs typeface="Times New Roman"/>
                      </a:endParaRPr>
                    </a:p>
                  </a:txBody>
                  <a:tcPr marL="31861" marR="31861" marT="0" marB="0">
                    <a:lnL>
                      <a:noFill/>
                    </a:lnL>
                    <a:lnR>
                      <a:noFill/>
                    </a:lnR>
                    <a:lnT>
                      <a:noFill/>
                    </a:lnT>
                    <a:lnB>
                      <a:noFill/>
                    </a:lnB>
                  </a:tcPr>
                </a:tc>
              </a:tr>
              <a:tr h="239993">
                <a:tc>
                  <a:txBody>
                    <a:bodyPr/>
                    <a:lstStyle/>
                    <a:p>
                      <a:pPr marL="0" marR="0">
                        <a:lnSpc>
                          <a:spcPct val="200000"/>
                        </a:lnSpc>
                        <a:spcBef>
                          <a:spcPts val="0"/>
                        </a:spcBef>
                        <a:spcAft>
                          <a:spcPts val="1000"/>
                        </a:spcAft>
                      </a:pPr>
                      <a:r>
                        <a:rPr lang="en-US" sz="1400" b="1" dirty="0" smtClean="0">
                          <a:solidFill>
                            <a:srgbClr val="9400AD"/>
                          </a:solidFill>
                          <a:latin typeface="Trebuchet MS"/>
                          <a:ea typeface="Times New Roman"/>
                          <a:cs typeface="Times New Roman"/>
                        </a:rPr>
                        <a:t>Our Happy Clients</a:t>
                      </a:r>
                      <a:endParaRPr lang="en-US" sz="1400" dirty="0">
                        <a:solidFill>
                          <a:srgbClr val="9400AD"/>
                        </a:solidFill>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a:t>
                      </a:r>
                      <a:endParaRPr lang="en-US" sz="1400" dirty="0">
                        <a:latin typeface="Trebuchet MS"/>
                        <a:ea typeface="Times New Roman"/>
                        <a:cs typeface="Times New Roman"/>
                      </a:endParaRPr>
                    </a:p>
                  </a:txBody>
                  <a:tcPr marL="31861" marR="31861" marT="0" marB="0">
                    <a:lnL>
                      <a:noFill/>
                    </a:lnL>
                    <a:lnR>
                      <a:noFill/>
                    </a:lnR>
                    <a:lnT>
                      <a:noFill/>
                    </a:lnT>
                    <a:lnB>
                      <a:noFill/>
                    </a:lnB>
                  </a:tcPr>
                </a:tc>
                <a:tc>
                  <a:txBody>
                    <a:bodyPr/>
                    <a:lstStyle/>
                    <a:p>
                      <a:pPr marL="0" marR="0">
                        <a:lnSpc>
                          <a:spcPct val="200000"/>
                        </a:lnSpc>
                        <a:spcBef>
                          <a:spcPts val="0"/>
                        </a:spcBef>
                        <a:spcAft>
                          <a:spcPts val="0"/>
                        </a:spcAft>
                      </a:pPr>
                      <a:r>
                        <a:rPr lang="en-US" sz="1400" dirty="0" smtClean="0">
                          <a:solidFill>
                            <a:srgbClr val="262626"/>
                          </a:solidFill>
                          <a:latin typeface="Trebuchet MS"/>
                          <a:ea typeface="Times New Roman"/>
                          <a:cs typeface="Times New Roman"/>
                        </a:rPr>
                        <a:t>22</a:t>
                      </a:r>
                      <a:endParaRPr lang="en-US" sz="1400" dirty="0">
                        <a:latin typeface="Trebuchet MS"/>
                        <a:ea typeface="Times New Roman"/>
                        <a:cs typeface="Times New Roman"/>
                      </a:endParaRPr>
                    </a:p>
                  </a:txBody>
                  <a:tcPr marL="31861" marR="31861" marT="0" marB="0">
                    <a:lnL>
                      <a:noFill/>
                    </a:lnL>
                    <a:lnR>
                      <a:noFill/>
                    </a:lnR>
                    <a:lnT>
                      <a:noFill/>
                    </a:lnT>
                    <a:lnB>
                      <a:noFill/>
                    </a:lnB>
                  </a:tcPr>
                </a:tc>
              </a:tr>
            </a:tbl>
          </a:graphicData>
        </a:graphic>
      </p:graphicFrame>
      <p:pic>
        <p:nvPicPr>
          <p:cNvPr id="7" name="Picture 7" descr="C:\Users\Adroit\Desktop\ppt\533292579.jpg"/>
          <p:cNvPicPr>
            <a:picLocks noChangeAspect="1" noChangeArrowheads="1"/>
          </p:cNvPicPr>
          <p:nvPr/>
        </p:nvPicPr>
        <p:blipFill>
          <a:blip r:embed="rId2" cstate="print"/>
          <a:srcRect l="78125"/>
          <a:stretch>
            <a:fillRect/>
          </a:stretch>
        </p:blipFill>
        <p:spPr bwMode="auto">
          <a:xfrm rot="5400000">
            <a:off x="2988485" y="-2988481"/>
            <a:ext cx="881030" cy="6858000"/>
          </a:xfrm>
          <a:prstGeom prst="rect">
            <a:avLst/>
          </a:prstGeom>
          <a:noFill/>
        </p:spPr>
      </p:pic>
      <p:sp>
        <p:nvSpPr>
          <p:cNvPr id="8" name="Rectangle 7"/>
          <p:cNvSpPr/>
          <p:nvPr/>
        </p:nvSpPr>
        <p:spPr>
          <a:xfrm>
            <a:off x="0" y="0"/>
            <a:ext cx="6858000" cy="881034"/>
          </a:xfrm>
          <a:prstGeom prst="rect">
            <a:avLst/>
          </a:prstGeom>
          <a:solidFill>
            <a:schemeClr val="bg1">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350" y="881034"/>
            <a:ext cx="6858000" cy="15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5552" y="263492"/>
            <a:ext cx="1138453" cy="400110"/>
          </a:xfrm>
          <a:prstGeom prst="rect">
            <a:avLst/>
          </a:prstGeom>
        </p:spPr>
        <p:txBody>
          <a:bodyPr wrap="none">
            <a:spAutoFit/>
          </a:bodyPr>
          <a:lstStyle/>
          <a:p>
            <a:r>
              <a:rPr lang="en-US" sz="2000" b="1" dirty="0" smtClean="0">
                <a:solidFill>
                  <a:srgbClr val="842F73"/>
                </a:solidFill>
                <a:latin typeface="Trebuchet MS"/>
                <a:ea typeface="Times New Roman"/>
                <a:cs typeface="Times New Roman"/>
              </a:rPr>
              <a:t>Content</a:t>
            </a:r>
            <a:endParaRPr lang="en-US" sz="2000" dirty="0"/>
          </a:p>
        </p:txBody>
      </p:sp>
      <p:pic>
        <p:nvPicPr>
          <p:cNvPr id="10" name="Picture 3" descr="C:\Users\Adroit\Desktop\ppt\PDF Files\footer arrow.png"/>
          <p:cNvPicPr>
            <a:picLocks noChangeAspect="1" noChangeArrowheads="1"/>
          </p:cNvPicPr>
          <p:nvPr/>
        </p:nvPicPr>
        <p:blipFill>
          <a:blip r:embed="rId3" cstate="print"/>
          <a:srcRect/>
          <a:stretch>
            <a:fillRect/>
          </a:stretch>
        </p:blipFill>
        <p:spPr bwMode="auto">
          <a:xfrm>
            <a:off x="3812005" y="7505700"/>
            <a:ext cx="3045995" cy="2400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roit\Desktop\ppt\PDF Files\about-us.jpg"/>
          <p:cNvPicPr>
            <a:picLocks noChangeAspect="1" noChangeArrowheads="1"/>
          </p:cNvPicPr>
          <p:nvPr/>
        </p:nvPicPr>
        <p:blipFill>
          <a:blip r:embed="rId2" cstate="print"/>
          <a:srcRect/>
          <a:stretch>
            <a:fillRect/>
          </a:stretch>
        </p:blipFill>
        <p:spPr bwMode="auto">
          <a:xfrm>
            <a:off x="1" y="1"/>
            <a:ext cx="6857999" cy="9905999"/>
          </a:xfrm>
          <a:prstGeom prst="rect">
            <a:avLst/>
          </a:prstGeom>
          <a:noFill/>
        </p:spPr>
      </p:pic>
      <p:sp>
        <p:nvSpPr>
          <p:cNvPr id="5" name="Rectangle 4"/>
          <p:cNvSpPr/>
          <p:nvPr/>
        </p:nvSpPr>
        <p:spPr>
          <a:xfrm>
            <a:off x="191430" y="738158"/>
            <a:ext cx="6490380" cy="8970390"/>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9231" y="1128686"/>
            <a:ext cx="6434479" cy="2893100"/>
          </a:xfrm>
          <a:prstGeom prst="rect">
            <a:avLst/>
          </a:prstGeom>
          <a:noFill/>
        </p:spPr>
        <p:txBody>
          <a:bodyPr wrap="square" rtlCol="0">
            <a:spAutoFit/>
          </a:bodyPr>
          <a:lstStyle/>
          <a:p>
            <a:pPr algn="just"/>
            <a:r>
              <a:rPr lang="en-US" sz="1400" dirty="0" smtClean="0"/>
              <a:t>Adroit Neo Tech Solutions is an IT &amp; </a:t>
            </a:r>
            <a:r>
              <a:rPr lang="en-US" sz="1400" dirty="0" err="1" smtClean="0"/>
              <a:t>ITeS</a:t>
            </a:r>
            <a:r>
              <a:rPr lang="en-US" sz="1400" dirty="0" smtClean="0"/>
              <a:t> company, along with Digital Media expertise established in 2010.  Equipped with innumerable technologies, we have grown as a respectable independent software development company in India. We connect with customers and deliver reliable and responsive commitments in terms of time and budget.</a:t>
            </a:r>
          </a:p>
          <a:p>
            <a:pPr algn="just"/>
            <a:endParaRPr lang="en-US" sz="1400" dirty="0" smtClean="0"/>
          </a:p>
          <a:p>
            <a:pPr algn="just"/>
            <a:r>
              <a:rPr lang="en-US" sz="1400" dirty="0" smtClean="0"/>
              <a:t>With on-shore and off-shore delivery model approach, Adroit has developed software development process including Web Design &amp; Development, Mobile App Development (iOS, Android), QA/Testing, Digital marketing, e-commerce, UI/UX and BPO &amp; KPO end to end solutions.</a:t>
            </a:r>
          </a:p>
          <a:p>
            <a:pPr algn="just"/>
            <a:r>
              <a:rPr lang="en-US" sz="1400" dirty="0" smtClean="0"/>
              <a:t> </a:t>
            </a:r>
          </a:p>
          <a:p>
            <a:pPr algn="just"/>
            <a:r>
              <a:rPr lang="en-US" sz="1400" dirty="0" smtClean="0"/>
              <a:t>Our web technology system offers innovative designs whereas; BPO &amp; KPO end-to-end Solutions built mutual trust and strong relation with our customers.</a:t>
            </a:r>
          </a:p>
        </p:txBody>
      </p:sp>
      <p:sp>
        <p:nvSpPr>
          <p:cNvPr id="8" name="Rectangle 7"/>
          <p:cNvSpPr/>
          <p:nvPr/>
        </p:nvSpPr>
        <p:spPr>
          <a:xfrm>
            <a:off x="180632" y="4095744"/>
            <a:ext cx="6500858" cy="338554"/>
          </a:xfrm>
          <a:prstGeom prst="rect">
            <a:avLst/>
          </a:prstGeom>
        </p:spPr>
        <p:txBody>
          <a:bodyPr wrap="square">
            <a:spAutoFit/>
          </a:bodyPr>
          <a:lstStyle/>
          <a:p>
            <a:pPr lvl="0"/>
            <a:r>
              <a:rPr lang="en-US" sz="1600" b="1" dirty="0" smtClean="0">
                <a:solidFill>
                  <a:srgbClr val="9531BD"/>
                </a:solidFill>
              </a:rPr>
              <a:t>Our Services</a:t>
            </a:r>
          </a:p>
        </p:txBody>
      </p:sp>
      <p:grpSp>
        <p:nvGrpSpPr>
          <p:cNvPr id="9" name="Group 8"/>
          <p:cNvGrpSpPr/>
          <p:nvPr/>
        </p:nvGrpSpPr>
        <p:grpSpPr>
          <a:xfrm>
            <a:off x="485651" y="4517050"/>
            <a:ext cx="276227" cy="284958"/>
            <a:chOff x="3152773" y="5025232"/>
            <a:chExt cx="428628" cy="428628"/>
          </a:xfrm>
        </p:grpSpPr>
        <p:sp>
          <p:nvSpPr>
            <p:cNvPr id="10" name="Oval 9"/>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09504" y="4504908"/>
            <a:ext cx="2826030" cy="338554"/>
          </a:xfrm>
          <a:prstGeom prst="rect">
            <a:avLst/>
          </a:prstGeom>
          <a:noFill/>
        </p:spPr>
        <p:txBody>
          <a:bodyPr wrap="none" rtlCol="0">
            <a:spAutoFit/>
          </a:bodyPr>
          <a:lstStyle/>
          <a:p>
            <a:r>
              <a:rPr lang="en-US" sz="1600" dirty="0" smtClean="0"/>
              <a:t>BPO / KPO end to end Solutions</a:t>
            </a:r>
          </a:p>
        </p:txBody>
      </p:sp>
      <p:grpSp>
        <p:nvGrpSpPr>
          <p:cNvPr id="15" name="Group 14"/>
          <p:cNvGrpSpPr/>
          <p:nvPr/>
        </p:nvGrpSpPr>
        <p:grpSpPr>
          <a:xfrm>
            <a:off x="485434" y="4898053"/>
            <a:ext cx="276227" cy="284958"/>
            <a:chOff x="3152773" y="5025232"/>
            <a:chExt cx="428628" cy="428628"/>
          </a:xfrm>
        </p:grpSpPr>
        <p:sp>
          <p:nvSpPr>
            <p:cNvPr id="16" name="Oval 15"/>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09287" y="4885911"/>
            <a:ext cx="2322944" cy="338554"/>
          </a:xfrm>
          <a:prstGeom prst="rect">
            <a:avLst/>
          </a:prstGeom>
          <a:noFill/>
        </p:spPr>
        <p:txBody>
          <a:bodyPr wrap="none" rtlCol="0">
            <a:spAutoFit/>
          </a:bodyPr>
          <a:lstStyle/>
          <a:p>
            <a:r>
              <a:rPr lang="en-US" sz="1600" dirty="0" smtClean="0"/>
              <a:t>Mobile App Development</a:t>
            </a:r>
          </a:p>
        </p:txBody>
      </p:sp>
      <p:grpSp>
        <p:nvGrpSpPr>
          <p:cNvPr id="21" name="Group 20"/>
          <p:cNvGrpSpPr/>
          <p:nvPr/>
        </p:nvGrpSpPr>
        <p:grpSpPr>
          <a:xfrm>
            <a:off x="485651" y="5288580"/>
            <a:ext cx="276227" cy="284958"/>
            <a:chOff x="3152773" y="5025232"/>
            <a:chExt cx="428628" cy="428628"/>
          </a:xfrm>
        </p:grpSpPr>
        <p:sp>
          <p:nvSpPr>
            <p:cNvPr id="22" name="Oval 21"/>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809504" y="5276438"/>
            <a:ext cx="1289135" cy="338554"/>
          </a:xfrm>
          <a:prstGeom prst="rect">
            <a:avLst/>
          </a:prstGeom>
          <a:noFill/>
        </p:spPr>
        <p:txBody>
          <a:bodyPr wrap="none" rtlCol="0">
            <a:spAutoFit/>
          </a:bodyPr>
          <a:lstStyle/>
          <a:p>
            <a:r>
              <a:rPr lang="en-US" sz="1600" dirty="0" smtClean="0"/>
              <a:t>UI/UX Design</a:t>
            </a:r>
          </a:p>
        </p:txBody>
      </p:sp>
      <p:grpSp>
        <p:nvGrpSpPr>
          <p:cNvPr id="27" name="Group 26"/>
          <p:cNvGrpSpPr/>
          <p:nvPr/>
        </p:nvGrpSpPr>
        <p:grpSpPr>
          <a:xfrm>
            <a:off x="3538435" y="4517464"/>
            <a:ext cx="276227" cy="284958"/>
            <a:chOff x="3152773" y="5025232"/>
            <a:chExt cx="428628" cy="428628"/>
          </a:xfrm>
        </p:grpSpPr>
        <p:sp>
          <p:nvSpPr>
            <p:cNvPr id="28" name="Oval 27"/>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862288" y="4505322"/>
            <a:ext cx="2533450" cy="338554"/>
          </a:xfrm>
          <a:prstGeom prst="rect">
            <a:avLst/>
          </a:prstGeom>
          <a:noFill/>
        </p:spPr>
        <p:txBody>
          <a:bodyPr wrap="none" rtlCol="0">
            <a:spAutoFit/>
          </a:bodyPr>
          <a:lstStyle/>
          <a:p>
            <a:r>
              <a:rPr lang="en-US" sz="1600" dirty="0" smtClean="0"/>
              <a:t>Web Design &amp; Development</a:t>
            </a:r>
          </a:p>
        </p:txBody>
      </p:sp>
      <p:grpSp>
        <p:nvGrpSpPr>
          <p:cNvPr id="33" name="Group 32"/>
          <p:cNvGrpSpPr/>
          <p:nvPr/>
        </p:nvGrpSpPr>
        <p:grpSpPr>
          <a:xfrm>
            <a:off x="3538218" y="4898467"/>
            <a:ext cx="276227" cy="284958"/>
            <a:chOff x="3152773" y="5025232"/>
            <a:chExt cx="428628" cy="428628"/>
          </a:xfrm>
        </p:grpSpPr>
        <p:sp>
          <p:nvSpPr>
            <p:cNvPr id="34" name="Oval 33"/>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862071" y="4886325"/>
            <a:ext cx="1609158" cy="338554"/>
          </a:xfrm>
          <a:prstGeom prst="rect">
            <a:avLst/>
          </a:prstGeom>
          <a:noFill/>
        </p:spPr>
        <p:txBody>
          <a:bodyPr wrap="none" rtlCol="0">
            <a:spAutoFit/>
          </a:bodyPr>
          <a:lstStyle/>
          <a:p>
            <a:r>
              <a:rPr lang="en-US" sz="1600" dirty="0" smtClean="0"/>
              <a:t>Digital Marketing</a:t>
            </a:r>
          </a:p>
        </p:txBody>
      </p:sp>
      <p:grpSp>
        <p:nvGrpSpPr>
          <p:cNvPr id="39" name="Group 38"/>
          <p:cNvGrpSpPr/>
          <p:nvPr/>
        </p:nvGrpSpPr>
        <p:grpSpPr>
          <a:xfrm>
            <a:off x="3538435" y="5288994"/>
            <a:ext cx="276227" cy="284958"/>
            <a:chOff x="3152773" y="5025232"/>
            <a:chExt cx="428628" cy="428628"/>
          </a:xfrm>
        </p:grpSpPr>
        <p:sp>
          <p:nvSpPr>
            <p:cNvPr id="40" name="Oval 39"/>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3862288" y="5276852"/>
            <a:ext cx="1254061" cy="338554"/>
          </a:xfrm>
          <a:prstGeom prst="rect">
            <a:avLst/>
          </a:prstGeom>
          <a:noFill/>
        </p:spPr>
        <p:txBody>
          <a:bodyPr wrap="none" rtlCol="0">
            <a:spAutoFit/>
          </a:bodyPr>
          <a:lstStyle/>
          <a:p>
            <a:r>
              <a:rPr lang="en-US" sz="1600" dirty="0" smtClean="0"/>
              <a:t>E-Commerce</a:t>
            </a:r>
          </a:p>
        </p:txBody>
      </p:sp>
      <p:sp>
        <p:nvSpPr>
          <p:cNvPr id="45" name="Rectangle 44"/>
          <p:cNvSpPr/>
          <p:nvPr/>
        </p:nvSpPr>
        <p:spPr>
          <a:xfrm>
            <a:off x="170786" y="5881694"/>
            <a:ext cx="6467841" cy="1169551"/>
          </a:xfrm>
          <a:prstGeom prst="rect">
            <a:avLst/>
          </a:prstGeom>
        </p:spPr>
        <p:txBody>
          <a:bodyPr wrap="square">
            <a:spAutoFit/>
          </a:bodyPr>
          <a:lstStyle/>
          <a:p>
            <a:pPr lvl="0"/>
            <a:r>
              <a:rPr lang="en-US" sz="1600" b="1" dirty="0" smtClean="0">
                <a:solidFill>
                  <a:srgbClr val="9531BD"/>
                </a:solidFill>
              </a:rPr>
              <a:t>Vision</a:t>
            </a:r>
          </a:p>
          <a:p>
            <a:pPr lvl="0"/>
            <a:endParaRPr lang="en-US" sz="1200" b="1" dirty="0" smtClean="0">
              <a:solidFill>
                <a:srgbClr val="9531BD"/>
              </a:solidFill>
            </a:endParaRPr>
          </a:p>
          <a:p>
            <a:pPr algn="just"/>
            <a:r>
              <a:rPr lang="en-US" sz="1400" dirty="0" smtClean="0"/>
              <a:t>We aim to become the most unique IT/Software Company with innovative, time-efficient and cost-effective solutions that leads to business growth and positioning in global market in the near future.</a:t>
            </a:r>
          </a:p>
        </p:txBody>
      </p:sp>
      <p:sp>
        <p:nvSpPr>
          <p:cNvPr id="46" name="Rectangle 45"/>
          <p:cNvSpPr/>
          <p:nvPr/>
        </p:nvSpPr>
        <p:spPr>
          <a:xfrm>
            <a:off x="175869" y="7150918"/>
            <a:ext cx="6467841" cy="954107"/>
          </a:xfrm>
          <a:prstGeom prst="rect">
            <a:avLst/>
          </a:prstGeom>
        </p:spPr>
        <p:txBody>
          <a:bodyPr wrap="square">
            <a:spAutoFit/>
          </a:bodyPr>
          <a:lstStyle/>
          <a:p>
            <a:pPr lvl="0"/>
            <a:r>
              <a:rPr lang="en-US" sz="1600" b="1" dirty="0" smtClean="0">
                <a:solidFill>
                  <a:srgbClr val="9531BD"/>
                </a:solidFill>
              </a:rPr>
              <a:t>Mission</a:t>
            </a:r>
          </a:p>
          <a:p>
            <a:pPr lvl="0"/>
            <a:endParaRPr lang="en-US" sz="1200" b="1" dirty="0" smtClean="0">
              <a:solidFill>
                <a:srgbClr val="9531BD"/>
              </a:solidFill>
            </a:endParaRPr>
          </a:p>
          <a:p>
            <a:pPr algn="just"/>
            <a:r>
              <a:rPr lang="en-US" sz="1400" dirty="0" smtClean="0"/>
              <a:t>Our mission is to enhance our client business success and build strong relation with robust solutions and latest technologies.</a:t>
            </a:r>
          </a:p>
        </p:txBody>
      </p:sp>
      <p:sp>
        <p:nvSpPr>
          <p:cNvPr id="47" name="Rectangle 46"/>
          <p:cNvSpPr/>
          <p:nvPr/>
        </p:nvSpPr>
        <p:spPr>
          <a:xfrm>
            <a:off x="171107" y="8147059"/>
            <a:ext cx="6467841" cy="1369606"/>
          </a:xfrm>
          <a:prstGeom prst="rect">
            <a:avLst/>
          </a:prstGeom>
        </p:spPr>
        <p:txBody>
          <a:bodyPr wrap="square">
            <a:spAutoFit/>
          </a:bodyPr>
          <a:lstStyle/>
          <a:p>
            <a:pPr lvl="0"/>
            <a:r>
              <a:rPr lang="en-US" sz="1600" b="1" dirty="0" smtClean="0">
                <a:solidFill>
                  <a:srgbClr val="9531BD"/>
                </a:solidFill>
              </a:rPr>
              <a:t>Quality Policy</a:t>
            </a:r>
          </a:p>
          <a:p>
            <a:pPr lvl="0"/>
            <a:endParaRPr lang="en-US" sz="1100" b="1" dirty="0" smtClean="0">
              <a:solidFill>
                <a:srgbClr val="9531BD"/>
              </a:solidFill>
            </a:endParaRPr>
          </a:p>
          <a:p>
            <a:pPr algn="just"/>
            <a:r>
              <a:rPr lang="en-US" sz="1400" dirty="0" smtClean="0"/>
              <a:t>Our dedicated team readily collaborates to maintain highest standard of quality to our product and services, to build effective improvement strategies, to enhance conversion rates and expand online exposure.  We stab to deliver better value to our customers with commitment and integrity.</a:t>
            </a:r>
          </a:p>
        </p:txBody>
      </p:sp>
      <p:sp>
        <p:nvSpPr>
          <p:cNvPr id="48" name="Rectangle 47"/>
          <p:cNvSpPr/>
          <p:nvPr/>
        </p:nvSpPr>
        <p:spPr>
          <a:xfrm>
            <a:off x="200002" y="800071"/>
            <a:ext cx="6443708" cy="338554"/>
          </a:xfrm>
          <a:prstGeom prst="rect">
            <a:avLst/>
          </a:prstGeom>
        </p:spPr>
        <p:txBody>
          <a:bodyPr wrap="square">
            <a:spAutoFit/>
          </a:bodyPr>
          <a:lstStyle/>
          <a:p>
            <a:pPr lvl="0"/>
            <a:r>
              <a:rPr lang="en-US" sz="1600" b="1" dirty="0" smtClean="0">
                <a:solidFill>
                  <a:srgbClr val="9531BD"/>
                </a:solidFill>
              </a:rPr>
              <a:t>About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roit\Desktop\ppt\PDF Files\our stranth.jpg"/>
          <p:cNvPicPr>
            <a:picLocks noChangeAspect="1" noChangeArrowheads="1"/>
          </p:cNvPicPr>
          <p:nvPr/>
        </p:nvPicPr>
        <p:blipFill>
          <a:blip r:embed="rId2" cstate="print"/>
          <a:srcRect/>
          <a:stretch>
            <a:fillRect/>
          </a:stretch>
        </p:blipFill>
        <p:spPr bwMode="auto">
          <a:xfrm>
            <a:off x="1" y="0"/>
            <a:ext cx="6857999" cy="9906000"/>
          </a:xfrm>
          <a:prstGeom prst="rect">
            <a:avLst/>
          </a:prstGeom>
          <a:noFill/>
        </p:spPr>
      </p:pic>
      <p:sp>
        <p:nvSpPr>
          <p:cNvPr id="5" name="Rectangle 4"/>
          <p:cNvSpPr/>
          <p:nvPr/>
        </p:nvSpPr>
        <p:spPr>
          <a:xfrm>
            <a:off x="92370" y="809596"/>
            <a:ext cx="6643710" cy="8460482"/>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9696" y="1304880"/>
            <a:ext cx="6572272" cy="3970318"/>
          </a:xfrm>
          <a:prstGeom prst="rect">
            <a:avLst/>
          </a:prstGeom>
          <a:noFill/>
        </p:spPr>
        <p:txBody>
          <a:bodyPr wrap="square" rtlCol="0">
            <a:spAutoFit/>
          </a:bodyPr>
          <a:lstStyle/>
          <a:p>
            <a:pPr algn="just"/>
            <a:r>
              <a:rPr lang="en-US" sz="1400" dirty="0" smtClean="0"/>
              <a:t>At Adroit Neo Tech Solutions, our web and mobile technologies team boast expertise and committed professional rather great teams in place to design client's needs with quality. </a:t>
            </a:r>
          </a:p>
          <a:p>
            <a:pPr algn="just"/>
            <a:r>
              <a:rPr lang="en-US" sz="1400" dirty="0" smtClean="0"/>
              <a:t>The principal for great achievement and success for any organization lies on team of competent professionals. We take pride due to our proficient expertise that is competent enough to address and provide quality solutions to any complex requirements of our customers.</a:t>
            </a:r>
          </a:p>
          <a:p>
            <a:pPr algn="just"/>
            <a:endParaRPr lang="en-US" sz="1400" dirty="0" smtClean="0"/>
          </a:p>
          <a:p>
            <a:pPr algn="just"/>
            <a:r>
              <a:rPr lang="en-US" sz="1400" dirty="0" smtClean="0"/>
              <a:t>Over the years, our strength has been lying with our team and we promote an energizing work culture by knowledge transfer and professional development over all levels.</a:t>
            </a:r>
          </a:p>
          <a:p>
            <a:pPr algn="just"/>
            <a:endParaRPr lang="en-US" sz="1400" dirty="0" smtClean="0"/>
          </a:p>
          <a:p>
            <a:pPr algn="just"/>
            <a:r>
              <a:rPr lang="en-US" sz="1400" dirty="0" smtClean="0"/>
              <a:t>Our group leaders just not share their field experiences but they confer best practices and industry trend patterns to their colleagues with prime thought of designing best solution to our customers.</a:t>
            </a:r>
          </a:p>
          <a:p>
            <a:pPr algn="just"/>
            <a:endParaRPr lang="en-US" sz="1400" dirty="0" smtClean="0"/>
          </a:p>
          <a:p>
            <a:pPr algn="just"/>
            <a:r>
              <a:rPr lang="en-US" sz="1400" dirty="0" smtClean="0"/>
              <a:t>At Adroit, we have a blend of very high and compatible developers, designers, testers, business analyst, marketing personals and project managers.</a:t>
            </a:r>
          </a:p>
        </p:txBody>
      </p:sp>
      <p:sp>
        <p:nvSpPr>
          <p:cNvPr id="9" name="Rectangle 8"/>
          <p:cNvSpPr/>
          <p:nvPr/>
        </p:nvSpPr>
        <p:spPr>
          <a:xfrm>
            <a:off x="119992" y="911832"/>
            <a:ext cx="6500858" cy="338554"/>
          </a:xfrm>
          <a:prstGeom prst="rect">
            <a:avLst/>
          </a:prstGeom>
        </p:spPr>
        <p:txBody>
          <a:bodyPr wrap="square">
            <a:spAutoFit/>
          </a:bodyPr>
          <a:lstStyle/>
          <a:p>
            <a:pPr lvl="0"/>
            <a:r>
              <a:rPr lang="en-US" sz="1600" b="1" dirty="0" smtClean="0">
                <a:solidFill>
                  <a:srgbClr val="9531BD"/>
                </a:solidFill>
              </a:rPr>
              <a:t>Strength</a:t>
            </a:r>
          </a:p>
        </p:txBody>
      </p:sp>
      <p:sp>
        <p:nvSpPr>
          <p:cNvPr id="10" name="TextBox 9"/>
          <p:cNvSpPr txBox="1"/>
          <p:nvPr/>
        </p:nvSpPr>
        <p:spPr>
          <a:xfrm>
            <a:off x="119992" y="5302020"/>
            <a:ext cx="6572272" cy="738664"/>
          </a:xfrm>
          <a:prstGeom prst="rect">
            <a:avLst/>
          </a:prstGeom>
          <a:noFill/>
        </p:spPr>
        <p:txBody>
          <a:bodyPr wrap="square" rtlCol="0">
            <a:spAutoFit/>
          </a:bodyPr>
          <a:lstStyle/>
          <a:p>
            <a:pPr algn="just"/>
            <a:r>
              <a:rPr lang="en-US" sz="1400" dirty="0" smtClean="0"/>
              <a:t>Adroit aim to become the most unique IT/Software Company with innovative, time efficient and cost-effective solutions that leads to business growth and positioning in global market in near future.</a:t>
            </a:r>
          </a:p>
        </p:txBody>
      </p:sp>
      <p:sp>
        <p:nvSpPr>
          <p:cNvPr id="11" name="Rectangle 10"/>
          <p:cNvSpPr/>
          <p:nvPr/>
        </p:nvSpPr>
        <p:spPr>
          <a:xfrm>
            <a:off x="119992" y="6032498"/>
            <a:ext cx="6500858" cy="338554"/>
          </a:xfrm>
          <a:prstGeom prst="rect">
            <a:avLst/>
          </a:prstGeom>
        </p:spPr>
        <p:txBody>
          <a:bodyPr wrap="square">
            <a:spAutoFit/>
          </a:bodyPr>
          <a:lstStyle/>
          <a:p>
            <a:pPr lvl="0"/>
            <a:r>
              <a:rPr lang="en-US" sz="1600" b="1" dirty="0" smtClean="0">
                <a:solidFill>
                  <a:srgbClr val="9531BD"/>
                </a:solidFill>
              </a:rPr>
              <a:t>Our Methodology</a:t>
            </a:r>
          </a:p>
        </p:txBody>
      </p:sp>
      <p:pic>
        <p:nvPicPr>
          <p:cNvPr id="5125" name="Picture 5" descr="C:\Users\Adroit\Desktop\ppt\PDF Files\method.png"/>
          <p:cNvPicPr>
            <a:picLocks noChangeAspect="1" noChangeArrowheads="1"/>
          </p:cNvPicPr>
          <p:nvPr/>
        </p:nvPicPr>
        <p:blipFill>
          <a:blip r:embed="rId3" cstate="print"/>
          <a:stretch>
            <a:fillRect/>
          </a:stretch>
        </p:blipFill>
        <p:spPr bwMode="auto">
          <a:xfrm>
            <a:off x="730451" y="6269682"/>
            <a:ext cx="5289790" cy="1876414"/>
          </a:xfrm>
          <a:prstGeom prst="rect">
            <a:avLst/>
          </a:prstGeom>
          <a:noFill/>
        </p:spPr>
      </p:pic>
      <p:sp>
        <p:nvSpPr>
          <p:cNvPr id="13" name="TextBox 12"/>
          <p:cNvSpPr txBox="1"/>
          <p:nvPr/>
        </p:nvSpPr>
        <p:spPr>
          <a:xfrm>
            <a:off x="124755" y="8591556"/>
            <a:ext cx="6572272" cy="523220"/>
          </a:xfrm>
          <a:prstGeom prst="rect">
            <a:avLst/>
          </a:prstGeom>
          <a:noFill/>
        </p:spPr>
        <p:txBody>
          <a:bodyPr wrap="square" rtlCol="0">
            <a:spAutoFit/>
          </a:bodyPr>
          <a:lstStyle/>
          <a:p>
            <a:pPr algn="just"/>
            <a:r>
              <a:rPr lang="en-US" sz="1400" dirty="0" smtClean="0"/>
              <a:t>Business development has great importance to us, and we assure prospers by achieving, assuring and delivering our client’s contentment for the services offered.</a:t>
            </a:r>
          </a:p>
        </p:txBody>
      </p:sp>
      <p:sp>
        <p:nvSpPr>
          <p:cNvPr id="14" name="Rectangle 13"/>
          <p:cNvSpPr/>
          <p:nvPr/>
        </p:nvSpPr>
        <p:spPr>
          <a:xfrm>
            <a:off x="125051" y="8198508"/>
            <a:ext cx="6500858" cy="338554"/>
          </a:xfrm>
          <a:prstGeom prst="rect">
            <a:avLst/>
          </a:prstGeom>
        </p:spPr>
        <p:txBody>
          <a:bodyPr wrap="square">
            <a:spAutoFit/>
          </a:bodyPr>
          <a:lstStyle/>
          <a:p>
            <a:pPr lvl="0"/>
            <a:r>
              <a:rPr lang="en-US" sz="1600" b="1" dirty="0" smtClean="0">
                <a:solidFill>
                  <a:srgbClr val="9531BD"/>
                </a:solidFill>
              </a:rPr>
              <a:t>Our Assurance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2430" y="809596"/>
            <a:ext cx="6128404" cy="8186857"/>
          </a:xfrm>
          <a:prstGeom prst="rect">
            <a:avLst/>
          </a:prstGeom>
          <a:noFill/>
        </p:spPr>
        <p:txBody>
          <a:bodyPr wrap="square" rtlCol="0">
            <a:spAutoFit/>
          </a:bodyPr>
          <a:lstStyle/>
          <a:p>
            <a:pPr lvl="0" algn="ctr"/>
            <a:r>
              <a:rPr lang="en-US" sz="1600" b="1" dirty="0" smtClean="0">
                <a:solidFill>
                  <a:srgbClr val="9531BD"/>
                </a:solidFill>
              </a:rPr>
              <a:t>BPO and KPO Services</a:t>
            </a:r>
            <a:endParaRPr lang="en-US" sz="1400" dirty="0" smtClean="0">
              <a:solidFill>
                <a:srgbClr val="9531BD"/>
              </a:solidFill>
            </a:endParaRPr>
          </a:p>
          <a:p>
            <a:pPr lvl="0"/>
            <a:r>
              <a:rPr lang="en-US" sz="1600" b="1" dirty="0" smtClean="0">
                <a:solidFill>
                  <a:srgbClr val="9531BD"/>
                </a:solidFill>
              </a:rPr>
              <a:t>Introduction</a:t>
            </a:r>
          </a:p>
          <a:p>
            <a:pPr algn="just"/>
            <a:endParaRPr lang="en-US" sz="1400" dirty="0" smtClean="0"/>
          </a:p>
          <a:p>
            <a:pPr algn="just" fontAlgn="auto">
              <a:spcBef>
                <a:spcPts val="0"/>
              </a:spcBef>
              <a:spcAft>
                <a:spcPts val="0"/>
              </a:spcAft>
              <a:defRPr/>
            </a:pPr>
            <a:r>
              <a:rPr lang="en-US" sz="1200" dirty="0" smtClean="0"/>
              <a:t>ADROIT NTS BPO Services is a fast growing Business Process Outsourcing (BPO) and Call Center Services Company based in Hyderabad, India. We provide well matched, Innovative, Cost-effective and Customized BPO &amp;Call Center solutions in India.</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ADROIT NTS combines expertise, skills and technology to deliver world-class business process outsourcing. Our focus is on providing quality solutions to our clients. We are dedicated to providing superior support services including back office operations, Inbound &amp; out-bound call centers, Human Resource services, Customer services, telemarketing, Help Desk, Technical support, Chat/Email support, Lead Generation, Data Processing, Knowledge Process outsourcing and various Web related services. We deliver value to our clients by bringing operational excellence and knowledge to their business processes.</a:t>
            </a:r>
          </a:p>
          <a:p>
            <a:pPr algn="just" fontAlgn="auto">
              <a:spcBef>
                <a:spcPts val="0"/>
              </a:spcBef>
              <a:spcAft>
                <a:spcPts val="0"/>
              </a:spcAft>
              <a:defRPr/>
            </a:pPr>
            <a:r>
              <a:rPr lang="en-US" sz="1200" dirty="0" smtClean="0"/>
              <a:t/>
            </a:r>
            <a:br>
              <a:rPr lang="en-US" sz="1200" dirty="0" smtClean="0"/>
            </a:br>
            <a:r>
              <a:rPr lang="en-US" sz="1200" dirty="0" smtClean="0"/>
              <a:t>To remain a winner amongst the competitors it’s imperative to offer best of the services and we strongly believe in that philosophy. Our approach towards offering value additions to our clients helps us to strengthen relationship and grow with them steadily. We identify opportunities, overcome obstacles and define realistic goals to achieve success.</a:t>
            </a:r>
          </a:p>
          <a:p>
            <a:pPr algn="just" fontAlgn="auto">
              <a:spcBef>
                <a:spcPts val="0"/>
              </a:spcBef>
              <a:spcAft>
                <a:spcPts val="0"/>
              </a:spcAft>
              <a:defRPr/>
            </a:pPr>
            <a:endParaRPr lang="en-US" sz="1200" dirty="0" smtClean="0"/>
          </a:p>
          <a:p>
            <a:pPr algn="just" fontAlgn="auto">
              <a:spcBef>
                <a:spcPts val="0"/>
              </a:spcBef>
              <a:spcAft>
                <a:spcPts val="0"/>
              </a:spcAft>
              <a:defRPr/>
            </a:pPr>
            <a:endParaRPr lang="en-US" sz="1200" dirty="0" smtClean="0"/>
          </a:p>
          <a:p>
            <a:pPr lvl="0"/>
            <a:r>
              <a:rPr lang="en-US" sz="1600" b="1" dirty="0" smtClean="0">
                <a:solidFill>
                  <a:srgbClr val="9531BD"/>
                </a:solidFill>
              </a:rPr>
              <a:t>Who We Are</a:t>
            </a:r>
          </a:p>
          <a:p>
            <a:pPr algn="just"/>
            <a:endParaRPr lang="en-US" sz="1400" dirty="0" smtClean="0"/>
          </a:p>
          <a:p>
            <a:pPr algn="just" fontAlgn="auto">
              <a:spcBef>
                <a:spcPts val="0"/>
              </a:spcBef>
              <a:spcAft>
                <a:spcPts val="0"/>
              </a:spcAft>
              <a:defRPr/>
            </a:pPr>
            <a:r>
              <a:rPr lang="en-US" sz="1200" dirty="0" smtClean="0"/>
              <a:t>Adroit Neo Tech Solutions Pvt. Ltd., specializes in providing Software Development, HR Consulting, Specialized Training for IT companies and Business Process Outsourcing services for companies worldwide.</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Adroit-NTS is not just a service provider but also a committed partner who makes valuable difference to your business. With a customer-focused approach, desire to understand customer business &amp; ability to identify the right solutions, we act as a one-stop shop for business process outsourcing from India. We promise you significant cost savings, and improve and maintain the quality of service delivery.</a:t>
            </a:r>
          </a:p>
          <a:p>
            <a:pPr algn="just" fontAlgn="auto">
              <a:spcBef>
                <a:spcPts val="0"/>
              </a:spcBef>
              <a:spcAft>
                <a:spcPts val="0"/>
              </a:spcAft>
              <a:defRPr/>
            </a:pPr>
            <a:endParaRPr lang="en-US" sz="1200" dirty="0" smtClean="0"/>
          </a:p>
          <a:p>
            <a:pPr algn="just" fontAlgn="auto">
              <a:spcBef>
                <a:spcPts val="0"/>
              </a:spcBef>
              <a:spcAft>
                <a:spcPts val="0"/>
              </a:spcAft>
              <a:defRPr/>
            </a:pPr>
            <a:endParaRPr lang="en-US" sz="1200" dirty="0" smtClean="0"/>
          </a:p>
          <a:p>
            <a:pPr lvl="0"/>
            <a:r>
              <a:rPr lang="en-US" sz="1600" b="1" dirty="0" smtClean="0">
                <a:solidFill>
                  <a:srgbClr val="9531BD"/>
                </a:solidFill>
              </a:rPr>
              <a:t>Our History</a:t>
            </a:r>
          </a:p>
          <a:p>
            <a:pPr lvl="0"/>
            <a:endParaRPr lang="en-US" sz="1400" dirty="0" smtClean="0"/>
          </a:p>
          <a:p>
            <a:pPr algn="just" fontAlgn="auto">
              <a:spcBef>
                <a:spcPts val="0"/>
              </a:spcBef>
              <a:spcAft>
                <a:spcPts val="0"/>
              </a:spcAft>
              <a:defRPr/>
            </a:pPr>
            <a:r>
              <a:rPr lang="en-US" sz="1200" dirty="0" smtClean="0"/>
              <a:t>Adroit-NTS 9 years old BPO services are successfully providing business development, Tele marketing and recruitment process outsourcing to international clients. Fundamentally being an IT company, we exactly know how to design, use and exploit information technology capabilities to run the BPO services successfully. Our BPO wing comprises of Team Leaders, Domain Experts, BPO Executives, Technology trainers, Soft skill/Personality development trainers and accent trainers.</a:t>
            </a:r>
            <a:endParaRPr lang="en-US" sz="1200" dirty="0"/>
          </a:p>
        </p:txBody>
      </p:sp>
      <p:sp>
        <p:nvSpPr>
          <p:cNvPr id="5" name="Rectangle 4"/>
          <p:cNvSpPr/>
          <p:nvPr/>
        </p:nvSpPr>
        <p:spPr>
          <a:xfrm>
            <a:off x="142852" y="423500"/>
            <a:ext cx="6500858" cy="338554"/>
          </a:xfrm>
          <a:prstGeom prst="rect">
            <a:avLst/>
          </a:prstGeom>
        </p:spPr>
        <p:txBody>
          <a:bodyPr wrap="square">
            <a:spAutoFit/>
          </a:bodyPr>
          <a:lstStyle/>
          <a:p>
            <a:pPr lvl="0" algn="ctr"/>
            <a:r>
              <a:rPr lang="en-US" sz="1600" b="1" dirty="0" smtClean="0">
                <a:solidFill>
                  <a:srgbClr val="9531BD"/>
                </a:solidFill>
              </a:rPr>
              <a:t>We Work 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2430" y="419511"/>
            <a:ext cx="6128404" cy="4739759"/>
          </a:xfrm>
          <a:prstGeom prst="rect">
            <a:avLst/>
          </a:prstGeom>
          <a:noFill/>
        </p:spPr>
        <p:txBody>
          <a:bodyPr wrap="square" rtlCol="0">
            <a:spAutoFit/>
          </a:bodyPr>
          <a:lstStyle/>
          <a:p>
            <a:pPr lvl="0" algn="ctr"/>
            <a:r>
              <a:rPr lang="en-US" sz="1600" b="1" dirty="0" smtClean="0">
                <a:solidFill>
                  <a:srgbClr val="9531BD"/>
                </a:solidFill>
              </a:rPr>
              <a:t>BPO and KPO Services</a:t>
            </a:r>
          </a:p>
          <a:p>
            <a:pPr lvl="0"/>
            <a:endParaRPr lang="en-US" sz="1400" dirty="0" smtClean="0">
              <a:solidFill>
                <a:srgbClr val="9531BD"/>
              </a:solidFill>
            </a:endParaRPr>
          </a:p>
          <a:p>
            <a:pPr lvl="0"/>
            <a:endParaRPr lang="en-US" sz="1400" dirty="0" smtClean="0">
              <a:solidFill>
                <a:srgbClr val="9531BD"/>
              </a:solidFill>
            </a:endParaRPr>
          </a:p>
          <a:p>
            <a:pPr lvl="0"/>
            <a:r>
              <a:rPr lang="en-US" sz="1600" b="1" dirty="0" smtClean="0">
                <a:solidFill>
                  <a:srgbClr val="9531BD"/>
                </a:solidFill>
              </a:rPr>
              <a:t>Our Business Vision</a:t>
            </a:r>
          </a:p>
          <a:p>
            <a:pPr lvl="0"/>
            <a:endParaRPr lang="en-US" sz="1400" dirty="0" smtClean="0"/>
          </a:p>
          <a:p>
            <a:pPr algn="just" fontAlgn="auto">
              <a:spcBef>
                <a:spcPts val="0"/>
              </a:spcBef>
              <a:spcAft>
                <a:spcPts val="0"/>
              </a:spcAft>
              <a:defRPr/>
            </a:pPr>
            <a:r>
              <a:rPr lang="en-US" sz="1200" dirty="0" smtClean="0"/>
              <a:t>At Adroit-NTS, we firmly believe that our vision is the continuing driving force behind our growth. Our desire was, and still is, to build an institution that would outlast our lives, and a strong inclination towards being driven by values. </a:t>
            </a:r>
          </a:p>
          <a:p>
            <a:pPr algn="just" fontAlgn="auto">
              <a:spcBef>
                <a:spcPts val="0"/>
              </a:spcBef>
              <a:spcAft>
                <a:spcPts val="0"/>
              </a:spcAft>
              <a:defRPr/>
            </a:pPr>
            <a:endParaRPr lang="en-US" sz="1200" dirty="0" smtClean="0"/>
          </a:p>
          <a:p>
            <a:pPr fontAlgn="auto">
              <a:spcBef>
                <a:spcPts val="0"/>
              </a:spcBef>
              <a:spcAft>
                <a:spcPts val="0"/>
              </a:spcAft>
              <a:defRPr/>
            </a:pPr>
            <a:r>
              <a:rPr lang="en-US" sz="1200" dirty="0" smtClean="0"/>
              <a:t>While defining our vision, we asked ourselves some fundamental questions: </a:t>
            </a:r>
          </a:p>
          <a:p>
            <a:pPr lvl="1">
              <a:lnSpc>
                <a:spcPct val="150000"/>
              </a:lnSpc>
              <a:defRPr/>
            </a:pPr>
            <a:r>
              <a:rPr lang="en-US" sz="1200" dirty="0" smtClean="0"/>
              <a:t>What is core to the organization? </a:t>
            </a:r>
          </a:p>
          <a:p>
            <a:pPr lvl="1">
              <a:lnSpc>
                <a:spcPct val="150000"/>
              </a:lnSpc>
              <a:defRPr/>
            </a:pPr>
            <a:r>
              <a:rPr lang="en-US" sz="1200" dirty="0" smtClean="0"/>
              <a:t>What is the purpose for which we exist? </a:t>
            </a:r>
          </a:p>
          <a:p>
            <a:pPr lvl="1">
              <a:lnSpc>
                <a:spcPct val="150000"/>
              </a:lnSpc>
              <a:defRPr/>
            </a:pPr>
            <a:r>
              <a:rPr lang="en-US" sz="1200" dirty="0" smtClean="0"/>
              <a:t>How do we envision our future? </a:t>
            </a:r>
          </a:p>
          <a:p>
            <a:pPr lvl="1">
              <a:lnSpc>
                <a:spcPct val="150000"/>
              </a:lnSpc>
              <a:defRPr/>
            </a:pPr>
            <a:r>
              <a:rPr lang="en-US" sz="1200" dirty="0" smtClean="0"/>
              <a:t>What goals do we set ourselves? </a:t>
            </a:r>
          </a:p>
          <a:p>
            <a:pPr lvl="1">
              <a:lnSpc>
                <a:spcPct val="150000"/>
              </a:lnSpc>
              <a:defRPr/>
            </a:pPr>
            <a:r>
              <a:rPr lang="en-US" sz="1200" dirty="0" smtClean="0"/>
              <a:t>What are our dreams? </a:t>
            </a:r>
          </a:p>
          <a:p>
            <a:pPr lvl="1">
              <a:lnSpc>
                <a:spcPct val="150000"/>
              </a:lnSpc>
              <a:defRPr/>
            </a:pPr>
            <a:endParaRPr lang="en-US" sz="1200" dirty="0" smtClean="0"/>
          </a:p>
          <a:p>
            <a:pPr algn="just">
              <a:defRPr/>
            </a:pPr>
            <a:r>
              <a:rPr lang="en-US" sz="1200" dirty="0" smtClean="0"/>
              <a:t>The answers to these questions would give us an idea as to how we would respond to the rapidly changing environment of business. The process of answering these questions was neither quick, not painless, since we often had to come face to face with our deepest concerns. Ultimately however, we believe that we have been able to filter through the noise and settle on what truly defines Adroit-NTS as an organization. </a:t>
            </a:r>
          </a:p>
        </p:txBody>
      </p:sp>
      <p:sp>
        <p:nvSpPr>
          <p:cNvPr id="5" name="TextBox 4"/>
          <p:cNvSpPr txBox="1"/>
          <p:nvPr/>
        </p:nvSpPr>
        <p:spPr>
          <a:xfrm>
            <a:off x="928670" y="5238752"/>
            <a:ext cx="5500726" cy="2492990"/>
          </a:xfrm>
          <a:prstGeom prst="rect">
            <a:avLst/>
          </a:prstGeom>
          <a:noFill/>
        </p:spPr>
        <p:txBody>
          <a:bodyPr wrap="square" rtlCol="0">
            <a:spAutoFit/>
          </a:bodyPr>
          <a:lstStyle/>
          <a:p>
            <a:r>
              <a:rPr lang="en-US" sz="1200" dirty="0" smtClean="0">
                <a:solidFill>
                  <a:schemeClr val="tx1">
                    <a:lumMod val="95000"/>
                    <a:lumOff val="5000"/>
                  </a:schemeClr>
                </a:solidFill>
                <a:latin typeface="Calibri" pitchFamily="34" charset="0"/>
              </a:rPr>
              <a:t>We believe that the Internet has created a new level playing field. We seek to </a:t>
            </a:r>
            <a:r>
              <a:rPr lang="en-US" sz="1200" i="1" dirty="0" smtClean="0">
                <a:solidFill>
                  <a:schemeClr val="tx1">
                    <a:lumMod val="95000"/>
                    <a:lumOff val="5000"/>
                  </a:schemeClr>
                </a:solidFill>
                <a:latin typeface="Calibri" pitchFamily="34" charset="0"/>
              </a:rPr>
              <a:t>transform our customers by helping them use the principles of the Internet to effectively fulfill their business dreams. </a:t>
            </a:r>
          </a:p>
          <a:p>
            <a:endParaRPr lang="en-US" sz="1200" dirty="0" smtClean="0">
              <a:solidFill>
                <a:schemeClr val="tx1">
                  <a:lumMod val="95000"/>
                  <a:lumOff val="5000"/>
                </a:schemeClr>
              </a:solidFill>
              <a:latin typeface="Calibri" pitchFamily="34" charset="0"/>
            </a:endParaRPr>
          </a:p>
          <a:p>
            <a:r>
              <a:rPr lang="en-US" sz="1200" dirty="0" smtClean="0">
                <a:solidFill>
                  <a:schemeClr val="tx1">
                    <a:lumMod val="95000"/>
                    <a:lumOff val="5000"/>
                  </a:schemeClr>
                </a:solidFill>
                <a:latin typeface="Calibri" pitchFamily="34" charset="0"/>
              </a:rPr>
              <a:t>We seek to </a:t>
            </a:r>
            <a:r>
              <a:rPr lang="en-US" sz="1200" i="1" dirty="0" smtClean="0">
                <a:solidFill>
                  <a:schemeClr val="tx1">
                    <a:lumMod val="95000"/>
                    <a:lumOff val="5000"/>
                  </a:schemeClr>
                </a:solidFill>
                <a:latin typeface="Calibri" pitchFamily="34" charset="0"/>
              </a:rPr>
              <a:t>transform ourselves by giving everyone in our team an environment where we can achieve our true potential. </a:t>
            </a:r>
          </a:p>
          <a:p>
            <a:endParaRPr lang="en-US" sz="1200" dirty="0" smtClean="0">
              <a:solidFill>
                <a:schemeClr val="tx1">
                  <a:lumMod val="95000"/>
                  <a:lumOff val="5000"/>
                </a:schemeClr>
              </a:solidFill>
              <a:latin typeface="Calibri" pitchFamily="34" charset="0"/>
            </a:endParaRPr>
          </a:p>
          <a:p>
            <a:r>
              <a:rPr lang="en-US" sz="1200" dirty="0" smtClean="0">
                <a:solidFill>
                  <a:schemeClr val="tx1">
                    <a:lumMod val="95000"/>
                    <a:lumOff val="5000"/>
                  </a:schemeClr>
                </a:solidFill>
                <a:latin typeface="Calibri" pitchFamily="34" charset="0"/>
              </a:rPr>
              <a:t>We seek to </a:t>
            </a:r>
            <a:r>
              <a:rPr lang="en-US" sz="1200" i="1" dirty="0" smtClean="0">
                <a:solidFill>
                  <a:schemeClr val="tx1">
                    <a:lumMod val="95000"/>
                    <a:lumOff val="5000"/>
                  </a:schemeClr>
                </a:solidFill>
                <a:latin typeface="Calibri" pitchFamily="34" charset="0"/>
              </a:rPr>
              <a:t>transform our shareholders, by amply rewarding the trust that they have placed in us through their investments. </a:t>
            </a:r>
          </a:p>
          <a:p>
            <a:endParaRPr lang="en-US" sz="1200" dirty="0" smtClean="0">
              <a:solidFill>
                <a:schemeClr val="tx1">
                  <a:lumMod val="95000"/>
                  <a:lumOff val="5000"/>
                </a:schemeClr>
              </a:solidFill>
              <a:latin typeface="Calibri" pitchFamily="34" charset="0"/>
            </a:endParaRPr>
          </a:p>
          <a:p>
            <a:r>
              <a:rPr lang="en-US" sz="1200" dirty="0" smtClean="0">
                <a:solidFill>
                  <a:schemeClr val="tx1">
                    <a:lumMod val="95000"/>
                    <a:lumOff val="5000"/>
                  </a:schemeClr>
                </a:solidFill>
                <a:latin typeface="Calibri" pitchFamily="34" charset="0"/>
              </a:rPr>
              <a:t>We seek to </a:t>
            </a:r>
            <a:r>
              <a:rPr lang="en-US" sz="1200" i="1" dirty="0" smtClean="0">
                <a:solidFill>
                  <a:schemeClr val="tx1">
                    <a:lumMod val="95000"/>
                    <a:lumOff val="5000"/>
                  </a:schemeClr>
                </a:solidFill>
                <a:latin typeface="Calibri" pitchFamily="34" charset="0"/>
              </a:rPr>
              <a:t>transform society by using our skills and resources to set people free from poverty, fear and whatever may hold them back from being everything that they ought to become </a:t>
            </a:r>
            <a:endParaRPr lang="en-US" sz="1200" i="1" dirty="0">
              <a:solidFill>
                <a:schemeClr val="tx1">
                  <a:lumMod val="95000"/>
                  <a:lumOff val="5000"/>
                </a:schemeClr>
              </a:solidFill>
              <a:latin typeface="Calibri" pitchFamily="34" charset="0"/>
            </a:endParaRPr>
          </a:p>
        </p:txBody>
      </p:sp>
      <p:grpSp>
        <p:nvGrpSpPr>
          <p:cNvPr id="27" name="Group 26"/>
          <p:cNvGrpSpPr/>
          <p:nvPr/>
        </p:nvGrpSpPr>
        <p:grpSpPr>
          <a:xfrm>
            <a:off x="573386" y="5246372"/>
            <a:ext cx="263284" cy="271606"/>
            <a:chOff x="573386" y="5246372"/>
            <a:chExt cx="263284" cy="271606"/>
          </a:xfrm>
        </p:grpSpPr>
        <p:sp>
          <p:nvSpPr>
            <p:cNvPr id="7" name="Oval 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5297" y="5336404"/>
              <a:ext cx="87761" cy="90535"/>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71264" y="5968372"/>
            <a:ext cx="263284" cy="271606"/>
            <a:chOff x="3152773" y="5025232"/>
            <a:chExt cx="428628" cy="428628"/>
          </a:xfrm>
        </p:grpSpPr>
        <p:sp>
          <p:nvSpPr>
            <p:cNvPr id="13" name="Oval 12"/>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71481" y="6525430"/>
            <a:ext cx="263284" cy="271606"/>
            <a:chOff x="3152773" y="5025232"/>
            <a:chExt cx="428628" cy="428628"/>
          </a:xfrm>
        </p:grpSpPr>
        <p:sp>
          <p:nvSpPr>
            <p:cNvPr id="18" name="Oval 17"/>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65766" y="7081694"/>
            <a:ext cx="263284" cy="271606"/>
            <a:chOff x="3152773" y="5025232"/>
            <a:chExt cx="428628" cy="428628"/>
          </a:xfrm>
        </p:grpSpPr>
        <p:sp>
          <p:nvSpPr>
            <p:cNvPr id="23" name="Oval 22"/>
            <p:cNvSpPr/>
            <p:nvPr/>
          </p:nvSpPr>
          <p:spPr>
            <a:xfrm>
              <a:off x="3214686" y="5095876"/>
              <a:ext cx="285752" cy="285752"/>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86124" y="5167314"/>
              <a:ext cx="142876" cy="142876"/>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3152773" y="5238752"/>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52773" y="5248277"/>
              <a:ext cx="428628" cy="1588"/>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2406" y="7819835"/>
            <a:ext cx="6128404" cy="1107996"/>
          </a:xfrm>
          <a:prstGeom prst="rect">
            <a:avLst/>
          </a:prstGeom>
          <a:noFill/>
        </p:spPr>
        <p:txBody>
          <a:bodyPr wrap="square" rtlCol="0">
            <a:spAutoFit/>
          </a:bodyPr>
          <a:lstStyle/>
          <a:p>
            <a:pPr lvl="0"/>
            <a:r>
              <a:rPr lang="en-US" sz="1600" b="1" dirty="0" smtClean="0">
                <a:solidFill>
                  <a:srgbClr val="9531BD"/>
                </a:solidFill>
              </a:rPr>
              <a:t>Our Values</a:t>
            </a:r>
          </a:p>
          <a:p>
            <a:pPr lvl="0"/>
            <a:endParaRPr lang="en-US" sz="1400" dirty="0" smtClean="0"/>
          </a:p>
          <a:p>
            <a:pPr algn="just" fontAlgn="auto">
              <a:spcBef>
                <a:spcPts val="0"/>
              </a:spcBef>
              <a:spcAft>
                <a:spcPts val="0"/>
              </a:spcAft>
              <a:defRPr/>
            </a:pPr>
            <a:r>
              <a:rPr lang="en-US" sz="1200" dirty="0" smtClean="0"/>
              <a:t>Even while we embark on the roadmap that we have set ourselves, we seek to uphold the values that define the nature of our relationships with each other and with our stakeholders. Simply put, they 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droit\Desktop\ppt\PDF Files\bpo\bpo-1.jpg"/>
          <p:cNvPicPr>
            <a:picLocks noChangeAspect="1" noChangeArrowheads="1"/>
          </p:cNvPicPr>
          <p:nvPr/>
        </p:nvPicPr>
        <p:blipFill>
          <a:blip r:embed="rId2" cstate="print"/>
          <a:srcRect/>
          <a:stretch>
            <a:fillRect/>
          </a:stretch>
        </p:blipFill>
        <p:spPr bwMode="auto">
          <a:xfrm>
            <a:off x="0" y="-1"/>
            <a:ext cx="6858000" cy="9906001"/>
          </a:xfrm>
          <a:prstGeom prst="rect">
            <a:avLst/>
          </a:prstGeom>
          <a:noFill/>
        </p:spPr>
      </p:pic>
      <p:sp>
        <p:nvSpPr>
          <p:cNvPr id="6" name="Rectangle 5"/>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a:spLocks noChangeArrowheads="1"/>
          </p:cNvSpPr>
          <p:nvPr/>
        </p:nvSpPr>
        <p:spPr bwMode="auto">
          <a:xfrm>
            <a:off x="357166" y="455619"/>
            <a:ext cx="6143668" cy="3108543"/>
          </a:xfrm>
          <a:prstGeom prst="rect">
            <a:avLst/>
          </a:prstGeom>
          <a:noFill/>
          <a:ln w="9525">
            <a:noFill/>
            <a:miter lim="800000"/>
            <a:headEnd/>
            <a:tailEnd/>
          </a:ln>
        </p:spPr>
        <p:txBody>
          <a:bodyPr wrap="square">
            <a:spAutoFit/>
          </a:bodyPr>
          <a:lstStyle/>
          <a:p>
            <a:r>
              <a:rPr lang="en-US" sz="1400" b="1" dirty="0">
                <a:solidFill>
                  <a:srgbClr val="9531BD"/>
                </a:solidFill>
                <a:latin typeface="Calibri" pitchFamily="34" charset="0"/>
              </a:rPr>
              <a:t>Integrity: </a:t>
            </a:r>
            <a:r>
              <a:rPr lang="en-US" sz="1400" dirty="0">
                <a:solidFill>
                  <a:schemeClr val="tx1">
                    <a:lumMod val="85000"/>
                    <a:lumOff val="15000"/>
                  </a:schemeClr>
                </a:solidFill>
                <a:latin typeface="Calibri" pitchFamily="34" charset="0"/>
              </a:rPr>
              <a:t>Our desire to stick to our commitments </a:t>
            </a:r>
            <a:r>
              <a:rPr lang="en-US" sz="1400" dirty="0" smtClean="0">
                <a:solidFill>
                  <a:schemeClr val="tx1">
                    <a:lumMod val="85000"/>
                    <a:lumOff val="15000"/>
                  </a:schemeClr>
                </a:solidFill>
                <a:latin typeface="Calibri" pitchFamily="34" charset="0"/>
              </a:rPr>
              <a:t>whatever the </a:t>
            </a:r>
            <a:r>
              <a:rPr lang="en-US" sz="1400" dirty="0">
                <a:solidFill>
                  <a:schemeClr val="tx1">
                    <a:lumMod val="85000"/>
                    <a:lumOff val="15000"/>
                  </a:schemeClr>
                </a:solidFill>
                <a:latin typeface="Calibri" pitchFamily="34" charset="0"/>
              </a:rPr>
              <a:t>cost. </a:t>
            </a:r>
          </a:p>
          <a:p>
            <a:endParaRPr lang="en-US" sz="1400" dirty="0">
              <a:solidFill>
                <a:schemeClr val="bg1"/>
              </a:solidFill>
              <a:latin typeface="Calibri" pitchFamily="34" charset="0"/>
            </a:endParaRPr>
          </a:p>
          <a:p>
            <a:r>
              <a:rPr lang="en-US" sz="1400" b="1" dirty="0">
                <a:solidFill>
                  <a:srgbClr val="9531BD"/>
                </a:solidFill>
                <a:latin typeface="Calibri" pitchFamily="34" charset="0"/>
              </a:rPr>
              <a:t>Excellence:</a:t>
            </a:r>
            <a:r>
              <a:rPr lang="en-US" sz="1400" dirty="0">
                <a:solidFill>
                  <a:srgbClr val="9531BD"/>
                </a:solidFill>
                <a:latin typeface="Calibri" pitchFamily="34" charset="0"/>
              </a:rPr>
              <a:t> </a:t>
            </a:r>
            <a:r>
              <a:rPr lang="en-US" sz="1400" dirty="0">
                <a:solidFill>
                  <a:schemeClr val="tx1">
                    <a:lumMod val="85000"/>
                    <a:lumOff val="15000"/>
                  </a:schemeClr>
                </a:solidFill>
                <a:latin typeface="Calibri" pitchFamily="34" charset="0"/>
              </a:rPr>
              <a:t>Our continuing drive to be the very best that we can be. </a:t>
            </a:r>
          </a:p>
          <a:p>
            <a:endParaRPr lang="en-US" sz="1400" dirty="0">
              <a:solidFill>
                <a:schemeClr val="bg1"/>
              </a:solidFill>
              <a:latin typeface="Calibri" pitchFamily="34" charset="0"/>
            </a:endParaRPr>
          </a:p>
          <a:p>
            <a:r>
              <a:rPr lang="en-US" sz="1400" b="1" dirty="0">
                <a:solidFill>
                  <a:srgbClr val="9531BD"/>
                </a:solidFill>
                <a:latin typeface="Calibri" pitchFamily="34" charset="0"/>
              </a:rPr>
              <a:t>People:</a:t>
            </a:r>
            <a:r>
              <a:rPr lang="en-US" sz="1400" dirty="0">
                <a:solidFill>
                  <a:schemeClr val="bg1"/>
                </a:solidFill>
                <a:latin typeface="Calibri" pitchFamily="34" charset="0"/>
              </a:rPr>
              <a:t> </a:t>
            </a:r>
            <a:r>
              <a:rPr lang="en-US" sz="1400" dirty="0">
                <a:solidFill>
                  <a:schemeClr val="tx1">
                    <a:lumMod val="85000"/>
                    <a:lumOff val="15000"/>
                  </a:schemeClr>
                </a:solidFill>
                <a:latin typeface="Calibri" pitchFamily="34" charset="0"/>
              </a:rPr>
              <a:t>Pools of talent that is looking for </a:t>
            </a:r>
          </a:p>
          <a:p>
            <a:endParaRPr lang="en-US" sz="1400" dirty="0">
              <a:solidFill>
                <a:schemeClr val="bg1"/>
              </a:solidFill>
              <a:latin typeface="Calibri" pitchFamily="34" charset="0"/>
            </a:endParaRPr>
          </a:p>
          <a:p>
            <a:r>
              <a:rPr lang="en-US" sz="1400" b="1" dirty="0" smtClean="0">
                <a:solidFill>
                  <a:srgbClr val="9531BD"/>
                </a:solidFill>
                <a:latin typeface="Calibri" pitchFamily="34" charset="0"/>
              </a:rPr>
              <a:t>Opportunities:</a:t>
            </a:r>
            <a:r>
              <a:rPr lang="en-US" sz="1400" dirty="0" smtClean="0">
                <a:solidFill>
                  <a:schemeClr val="bg1"/>
                </a:solidFill>
                <a:latin typeface="Calibri" pitchFamily="34" charset="0"/>
              </a:rPr>
              <a:t> </a:t>
            </a:r>
            <a:r>
              <a:rPr lang="en-US" sz="1400" dirty="0">
                <a:solidFill>
                  <a:schemeClr val="tx1">
                    <a:lumMod val="85000"/>
                    <a:lumOff val="15000"/>
                  </a:schemeClr>
                </a:solidFill>
                <a:latin typeface="Calibri" pitchFamily="34" charset="0"/>
              </a:rPr>
              <a:t>We will provide an environment of Leadership and transparency. </a:t>
            </a:r>
          </a:p>
          <a:p>
            <a:endParaRPr lang="en-US" sz="1400" dirty="0">
              <a:solidFill>
                <a:schemeClr val="bg1"/>
              </a:solidFill>
              <a:latin typeface="Calibri" pitchFamily="34" charset="0"/>
            </a:endParaRPr>
          </a:p>
          <a:p>
            <a:r>
              <a:rPr lang="en-US" sz="1400" b="1" dirty="0">
                <a:solidFill>
                  <a:srgbClr val="9531BD"/>
                </a:solidFill>
                <a:latin typeface="Calibri" pitchFamily="34" charset="0"/>
              </a:rPr>
              <a:t>Customer:</a:t>
            </a:r>
            <a:r>
              <a:rPr lang="en-US" sz="1400" dirty="0">
                <a:solidFill>
                  <a:schemeClr val="bg1"/>
                </a:solidFill>
                <a:latin typeface="Calibri" pitchFamily="34" charset="0"/>
              </a:rPr>
              <a:t> </a:t>
            </a:r>
            <a:r>
              <a:rPr lang="en-US" sz="1400" dirty="0">
                <a:solidFill>
                  <a:schemeClr val="tx1">
                    <a:lumMod val="85000"/>
                    <a:lumOff val="15000"/>
                  </a:schemeClr>
                </a:solidFill>
                <a:latin typeface="Calibri" pitchFamily="34" charset="0"/>
              </a:rPr>
              <a:t>Exceeding expectations through win - win solutions</a:t>
            </a:r>
            <a:r>
              <a:rPr lang="en-US" sz="1400" dirty="0" smtClean="0">
                <a:solidFill>
                  <a:schemeClr val="tx1">
                    <a:lumMod val="85000"/>
                    <a:lumOff val="15000"/>
                  </a:schemeClr>
                </a:solidFill>
                <a:latin typeface="Calibri" pitchFamily="34" charset="0"/>
              </a:rPr>
              <a:t>.</a:t>
            </a:r>
            <a:endParaRPr lang="en-US" sz="1400" dirty="0">
              <a:solidFill>
                <a:schemeClr val="bg1"/>
              </a:solidFill>
              <a:latin typeface="Calibri" pitchFamily="34" charset="0"/>
            </a:endParaRPr>
          </a:p>
          <a:p>
            <a:endParaRPr lang="en-US" sz="1400" dirty="0">
              <a:solidFill>
                <a:schemeClr val="bg1"/>
              </a:solidFill>
              <a:latin typeface="Calibri" pitchFamily="34" charset="0"/>
            </a:endParaRPr>
          </a:p>
          <a:p>
            <a:r>
              <a:rPr lang="en-US" sz="1400" b="1" dirty="0">
                <a:solidFill>
                  <a:srgbClr val="9531BD"/>
                </a:solidFill>
                <a:latin typeface="Calibri" pitchFamily="34" charset="0"/>
              </a:rPr>
              <a:t>Learning:</a:t>
            </a:r>
            <a:r>
              <a:rPr lang="en-US" sz="1400" dirty="0">
                <a:solidFill>
                  <a:schemeClr val="bg1"/>
                </a:solidFill>
                <a:latin typeface="Calibri" pitchFamily="34" charset="0"/>
              </a:rPr>
              <a:t> </a:t>
            </a:r>
            <a:r>
              <a:rPr lang="en-US" sz="1400" dirty="0">
                <a:solidFill>
                  <a:schemeClr val="tx1">
                    <a:lumMod val="85000"/>
                    <a:lumOff val="15000"/>
                  </a:schemeClr>
                </a:solidFill>
                <a:latin typeface="Calibri" pitchFamily="34" charset="0"/>
              </a:rPr>
              <a:t>Constant change is a reality. Our plan is to thrive on it</a:t>
            </a:r>
            <a:r>
              <a:rPr lang="en-US" sz="1400" dirty="0" smtClean="0">
                <a:solidFill>
                  <a:schemeClr val="tx1">
                    <a:lumMod val="85000"/>
                    <a:lumOff val="15000"/>
                  </a:schemeClr>
                </a:solidFill>
                <a:latin typeface="Calibri" pitchFamily="34" charset="0"/>
              </a:rPr>
              <a:t>.</a:t>
            </a:r>
            <a:endParaRPr lang="en-US" sz="1400" dirty="0">
              <a:solidFill>
                <a:schemeClr val="bg1"/>
              </a:solidFill>
              <a:latin typeface="Calibri" pitchFamily="34" charset="0"/>
            </a:endParaRPr>
          </a:p>
          <a:p>
            <a:endParaRPr lang="en-US" sz="1400" dirty="0">
              <a:solidFill>
                <a:schemeClr val="bg1"/>
              </a:solidFill>
              <a:latin typeface="Calibri" pitchFamily="34" charset="0"/>
            </a:endParaRPr>
          </a:p>
          <a:p>
            <a:r>
              <a:rPr lang="en-US" sz="1400" b="1" dirty="0">
                <a:solidFill>
                  <a:srgbClr val="9531BD"/>
                </a:solidFill>
                <a:latin typeface="Calibri" pitchFamily="34" charset="0"/>
              </a:rPr>
              <a:t>Community:</a:t>
            </a:r>
            <a:r>
              <a:rPr lang="en-US" sz="1400" dirty="0">
                <a:solidFill>
                  <a:schemeClr val="bg1"/>
                </a:solidFill>
                <a:latin typeface="Calibri" pitchFamily="34" charset="0"/>
              </a:rPr>
              <a:t> </a:t>
            </a:r>
            <a:r>
              <a:rPr lang="en-US" sz="1400" dirty="0">
                <a:solidFill>
                  <a:schemeClr val="tx1">
                    <a:lumMod val="85000"/>
                    <a:lumOff val="15000"/>
                  </a:schemeClr>
                </a:solidFill>
                <a:latin typeface="Calibri" pitchFamily="34" charset="0"/>
              </a:rPr>
              <a:t>Our responsibility to build and enrich the community in which we operate.</a:t>
            </a:r>
          </a:p>
        </p:txBody>
      </p:sp>
      <p:grpSp>
        <p:nvGrpSpPr>
          <p:cNvPr id="24" name="Group 23"/>
          <p:cNvGrpSpPr/>
          <p:nvPr/>
        </p:nvGrpSpPr>
        <p:grpSpPr>
          <a:xfrm>
            <a:off x="1714488" y="4167182"/>
            <a:ext cx="3429024" cy="3714776"/>
            <a:chOff x="785794" y="3452802"/>
            <a:chExt cx="5207000" cy="5572164"/>
          </a:xfrm>
        </p:grpSpPr>
        <p:pic>
          <p:nvPicPr>
            <p:cNvPr id="2050" name="Picture 2" descr="C:\Users\Adroit\Desktop\ppt\PDF Files\bpo\process img.png"/>
            <p:cNvPicPr>
              <a:picLocks noChangeAspect="1" noChangeArrowheads="1"/>
            </p:cNvPicPr>
            <p:nvPr/>
          </p:nvPicPr>
          <p:blipFill>
            <a:blip r:embed="rId3" cstate="print"/>
            <a:srcRect/>
            <a:stretch>
              <a:fillRect/>
            </a:stretch>
          </p:blipFill>
          <p:spPr bwMode="auto">
            <a:xfrm>
              <a:off x="785794" y="3452802"/>
              <a:ext cx="5207000" cy="5572164"/>
            </a:xfrm>
            <a:prstGeom prst="rect">
              <a:avLst/>
            </a:prstGeom>
            <a:noFill/>
          </p:spPr>
        </p:pic>
        <p:sp>
          <p:nvSpPr>
            <p:cNvPr id="17" name="TextBox 16"/>
            <p:cNvSpPr txBox="1"/>
            <p:nvPr/>
          </p:nvSpPr>
          <p:spPr>
            <a:xfrm>
              <a:off x="2463606" y="5945495"/>
              <a:ext cx="1687173" cy="507831"/>
            </a:xfrm>
            <a:prstGeom prst="rect">
              <a:avLst/>
            </a:prstGeom>
            <a:noFill/>
          </p:spPr>
          <p:txBody>
            <a:bodyPr wrap="none" rtlCol="0">
              <a:spAutoFit/>
            </a:bodyPr>
            <a:lstStyle/>
            <a:p>
              <a:r>
                <a:rPr lang="en-US" sz="1600" b="1" dirty="0" smtClean="0">
                  <a:solidFill>
                    <a:srgbClr val="9531BD"/>
                  </a:solidFill>
                </a:rPr>
                <a:t>Our Values</a:t>
              </a:r>
              <a:endParaRPr lang="en-US" sz="1600" b="1" dirty="0">
                <a:solidFill>
                  <a:srgbClr val="9531BD"/>
                </a:solidFill>
              </a:endParaRPr>
            </a:p>
          </p:txBody>
        </p:sp>
        <p:sp>
          <p:nvSpPr>
            <p:cNvPr id="18" name="TextBox 17"/>
            <p:cNvSpPr txBox="1"/>
            <p:nvPr/>
          </p:nvSpPr>
          <p:spPr>
            <a:xfrm rot="19884083">
              <a:off x="1594623" y="4501290"/>
              <a:ext cx="1527491" cy="507831"/>
            </a:xfrm>
            <a:prstGeom prst="rect">
              <a:avLst/>
            </a:prstGeom>
            <a:noFill/>
          </p:spPr>
          <p:txBody>
            <a:bodyPr wrap="none" rtlCol="0">
              <a:spAutoFit/>
            </a:bodyPr>
            <a:lstStyle/>
            <a:p>
              <a:r>
                <a:rPr lang="en-US" sz="1600" b="1" dirty="0" smtClean="0">
                  <a:solidFill>
                    <a:srgbClr val="9531BD"/>
                  </a:solidFill>
                </a:rPr>
                <a:t>Customer</a:t>
              </a:r>
              <a:endParaRPr lang="en-US" sz="1600" b="1" dirty="0">
                <a:solidFill>
                  <a:srgbClr val="9531BD"/>
                </a:solidFill>
              </a:endParaRPr>
            </a:p>
          </p:txBody>
        </p:sp>
        <p:sp>
          <p:nvSpPr>
            <p:cNvPr id="19" name="TextBox 18"/>
            <p:cNvSpPr txBox="1"/>
            <p:nvPr/>
          </p:nvSpPr>
          <p:spPr>
            <a:xfrm rot="1884453">
              <a:off x="3395594" y="4455150"/>
              <a:ext cx="1616972" cy="507831"/>
            </a:xfrm>
            <a:prstGeom prst="rect">
              <a:avLst/>
            </a:prstGeom>
            <a:noFill/>
          </p:spPr>
          <p:txBody>
            <a:bodyPr wrap="none" rtlCol="0">
              <a:spAutoFit/>
            </a:bodyPr>
            <a:lstStyle/>
            <a:p>
              <a:r>
                <a:rPr lang="en-US" sz="1600" b="1" dirty="0" smtClean="0">
                  <a:solidFill>
                    <a:srgbClr val="9531BD"/>
                  </a:solidFill>
                </a:rPr>
                <a:t>Excellence</a:t>
              </a:r>
              <a:endParaRPr lang="en-US" sz="1600" b="1" dirty="0">
                <a:solidFill>
                  <a:srgbClr val="9531BD"/>
                </a:solidFill>
              </a:endParaRPr>
            </a:p>
          </p:txBody>
        </p:sp>
        <p:sp>
          <p:nvSpPr>
            <p:cNvPr id="20" name="TextBox 19"/>
            <p:cNvSpPr txBox="1"/>
            <p:nvPr/>
          </p:nvSpPr>
          <p:spPr>
            <a:xfrm rot="19884083">
              <a:off x="3578541" y="7312670"/>
              <a:ext cx="1378813" cy="507831"/>
            </a:xfrm>
            <a:prstGeom prst="rect">
              <a:avLst/>
            </a:prstGeom>
            <a:noFill/>
          </p:spPr>
          <p:txBody>
            <a:bodyPr wrap="none" rtlCol="0">
              <a:spAutoFit/>
            </a:bodyPr>
            <a:lstStyle/>
            <a:p>
              <a:r>
                <a:rPr lang="en-US" sz="1600" b="1" dirty="0" smtClean="0">
                  <a:solidFill>
                    <a:srgbClr val="9531BD"/>
                  </a:solidFill>
                </a:rPr>
                <a:t>Integrity</a:t>
              </a:r>
              <a:endParaRPr lang="en-US" sz="1600" b="1" dirty="0">
                <a:solidFill>
                  <a:srgbClr val="9531BD"/>
                </a:solidFill>
              </a:endParaRPr>
            </a:p>
          </p:txBody>
        </p:sp>
        <p:sp>
          <p:nvSpPr>
            <p:cNvPr id="21" name="TextBox 20"/>
            <p:cNvSpPr txBox="1"/>
            <p:nvPr/>
          </p:nvSpPr>
          <p:spPr>
            <a:xfrm rot="1884453">
              <a:off x="1584766" y="7432190"/>
              <a:ext cx="1787170" cy="507831"/>
            </a:xfrm>
            <a:prstGeom prst="rect">
              <a:avLst/>
            </a:prstGeom>
            <a:noFill/>
          </p:spPr>
          <p:txBody>
            <a:bodyPr wrap="none" rtlCol="0">
              <a:spAutoFit/>
            </a:bodyPr>
            <a:lstStyle/>
            <a:p>
              <a:r>
                <a:rPr lang="en-US" sz="1600" b="1" dirty="0" smtClean="0">
                  <a:solidFill>
                    <a:srgbClr val="9531BD"/>
                  </a:solidFill>
                </a:rPr>
                <a:t>Community</a:t>
              </a:r>
              <a:endParaRPr lang="en-US" sz="1600" b="1" dirty="0">
                <a:solidFill>
                  <a:srgbClr val="9531BD"/>
                </a:solidFill>
              </a:endParaRPr>
            </a:p>
          </p:txBody>
        </p:sp>
        <p:sp>
          <p:nvSpPr>
            <p:cNvPr id="22" name="TextBox 21"/>
            <p:cNvSpPr txBox="1"/>
            <p:nvPr/>
          </p:nvSpPr>
          <p:spPr>
            <a:xfrm rot="16200000">
              <a:off x="1005371" y="5891974"/>
              <a:ext cx="1149642" cy="514097"/>
            </a:xfrm>
            <a:prstGeom prst="rect">
              <a:avLst/>
            </a:prstGeom>
            <a:noFill/>
          </p:spPr>
          <p:txBody>
            <a:bodyPr wrap="none" rtlCol="0">
              <a:spAutoFit/>
            </a:bodyPr>
            <a:lstStyle/>
            <a:p>
              <a:r>
                <a:rPr lang="en-US" sz="1600" b="1" dirty="0" smtClean="0">
                  <a:solidFill>
                    <a:srgbClr val="9531BD"/>
                  </a:solidFill>
                </a:rPr>
                <a:t>People</a:t>
              </a:r>
              <a:endParaRPr lang="en-US" sz="1600" b="1" dirty="0">
                <a:solidFill>
                  <a:srgbClr val="9531BD"/>
                </a:solidFill>
              </a:endParaRPr>
            </a:p>
          </p:txBody>
        </p:sp>
        <p:sp>
          <p:nvSpPr>
            <p:cNvPr id="23" name="TextBox 22"/>
            <p:cNvSpPr txBox="1"/>
            <p:nvPr/>
          </p:nvSpPr>
          <p:spPr>
            <a:xfrm rot="16200000">
              <a:off x="4408603" y="5914820"/>
              <a:ext cx="1375859" cy="514097"/>
            </a:xfrm>
            <a:prstGeom prst="rect">
              <a:avLst/>
            </a:prstGeom>
            <a:noFill/>
          </p:spPr>
          <p:txBody>
            <a:bodyPr wrap="none" rtlCol="0">
              <a:spAutoFit/>
            </a:bodyPr>
            <a:lstStyle/>
            <a:p>
              <a:r>
                <a:rPr lang="en-US" sz="1600" b="1" dirty="0" smtClean="0">
                  <a:solidFill>
                    <a:srgbClr val="9531BD"/>
                  </a:solidFill>
                </a:rPr>
                <a:t>Learning</a:t>
              </a:r>
              <a:endParaRPr lang="en-US" sz="1600" b="1" dirty="0">
                <a:solidFill>
                  <a:srgbClr val="9531BD"/>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roit\Desktop\ppt\PDF Files\bpo\bpo-1.jpg"/>
          <p:cNvPicPr>
            <a:picLocks noChangeAspect="1" noChangeArrowheads="1"/>
          </p:cNvPicPr>
          <p:nvPr/>
        </p:nvPicPr>
        <p:blipFill>
          <a:blip r:embed="rId3" cstate="print"/>
          <a:srcRect/>
          <a:stretch>
            <a:fillRect/>
          </a:stretch>
        </p:blipFill>
        <p:spPr bwMode="auto">
          <a:xfrm>
            <a:off x="0" y="-1"/>
            <a:ext cx="6858000" cy="9906001"/>
          </a:xfrm>
          <a:prstGeom prst="rect">
            <a:avLst/>
          </a:prstGeom>
          <a:noFill/>
        </p:spPr>
      </p:pic>
      <p:sp>
        <p:nvSpPr>
          <p:cNvPr id="9" name="Rectangle 8"/>
          <p:cNvSpPr/>
          <p:nvPr/>
        </p:nvSpPr>
        <p:spPr>
          <a:xfrm>
            <a:off x="339068" y="380968"/>
            <a:ext cx="6215106" cy="9072626"/>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2430" y="419511"/>
            <a:ext cx="6128404" cy="4524315"/>
          </a:xfrm>
          <a:prstGeom prst="rect">
            <a:avLst/>
          </a:prstGeom>
          <a:noFill/>
        </p:spPr>
        <p:txBody>
          <a:bodyPr wrap="square" rtlCol="0">
            <a:spAutoFit/>
          </a:bodyPr>
          <a:lstStyle/>
          <a:p>
            <a:pPr lvl="0"/>
            <a:r>
              <a:rPr lang="en-US" sz="1600" b="1" dirty="0" smtClean="0">
                <a:solidFill>
                  <a:srgbClr val="9531BD"/>
                </a:solidFill>
              </a:rPr>
              <a:t>Our Mission</a:t>
            </a:r>
          </a:p>
          <a:p>
            <a:pPr lvl="0"/>
            <a:endParaRPr lang="en-US" sz="1400" dirty="0" smtClean="0"/>
          </a:p>
          <a:p>
            <a:pPr algn="just" fontAlgn="auto">
              <a:spcBef>
                <a:spcPts val="0"/>
              </a:spcBef>
              <a:spcAft>
                <a:spcPts val="0"/>
              </a:spcAft>
              <a:defRPr/>
            </a:pPr>
            <a:r>
              <a:rPr lang="en-US" sz="1200" dirty="0" smtClean="0"/>
              <a:t>At Adroit-NTS, our prime mission is to provide a seamless extension of our client’s customer relationship management process by being a premier provider of customer acquisition, customer care and retention services. To build strong client relationships and strategic partnerships through QUALITY PEOPLE, EXCELLENT SERVICE and SUPERIOR TECHNOLOGY resulting in an exceptional product and outsourcing value.</a:t>
            </a:r>
          </a:p>
          <a:p>
            <a:pPr algn="just" fontAlgn="auto">
              <a:spcBef>
                <a:spcPts val="0"/>
              </a:spcBef>
              <a:spcAft>
                <a:spcPts val="0"/>
              </a:spcAft>
              <a:defRPr/>
            </a:pPr>
            <a:endParaRPr lang="en-US" sz="1200" dirty="0" smtClean="0"/>
          </a:p>
          <a:p>
            <a:pPr algn="just">
              <a:lnSpc>
                <a:spcPct val="150000"/>
              </a:lnSpc>
              <a:defRPr/>
            </a:pPr>
            <a:r>
              <a:rPr lang="en-US" sz="1600" b="1" dirty="0" smtClean="0">
                <a:solidFill>
                  <a:srgbClr val="9531BD"/>
                </a:solidFill>
              </a:rPr>
              <a:t>Our key values</a:t>
            </a:r>
            <a:endParaRPr lang="en-US" sz="1200" b="1" dirty="0" smtClean="0">
              <a:solidFill>
                <a:srgbClr val="9531BD"/>
              </a:solidFill>
            </a:endParaRPr>
          </a:p>
          <a:p>
            <a:pPr lvl="1" algn="just">
              <a:lnSpc>
                <a:spcPct val="150000"/>
              </a:lnSpc>
              <a:defRPr/>
            </a:pPr>
            <a:endParaRPr lang="en-US" sz="1200" dirty="0" smtClean="0"/>
          </a:p>
          <a:p>
            <a:pPr lvl="1" algn="just">
              <a:lnSpc>
                <a:spcPct val="150000"/>
              </a:lnSpc>
              <a:defRPr/>
            </a:pPr>
            <a:r>
              <a:rPr lang="en-US" sz="1200" dirty="0" smtClean="0"/>
              <a:t>We maintain the highest standards of integrity and honesty</a:t>
            </a:r>
          </a:p>
          <a:p>
            <a:pPr lvl="1" algn="just">
              <a:lnSpc>
                <a:spcPct val="150000"/>
              </a:lnSpc>
              <a:defRPr/>
            </a:pPr>
            <a:r>
              <a:rPr lang="en-US" sz="1200" dirty="0" smtClean="0"/>
              <a:t>We commit our capabilities, meet every commitment and keep our clients and colleagues informed at all times</a:t>
            </a:r>
          </a:p>
          <a:p>
            <a:pPr lvl="1" algn="just">
              <a:lnSpc>
                <a:spcPct val="150000"/>
              </a:lnSpc>
              <a:defRPr/>
            </a:pPr>
            <a:r>
              <a:rPr lang="en-US" sz="1200" dirty="0" smtClean="0"/>
              <a:t>We earn the complete trust of each other, our clients and their customers</a:t>
            </a:r>
          </a:p>
          <a:p>
            <a:pPr lvl="1" algn="just">
              <a:lnSpc>
                <a:spcPct val="150000"/>
              </a:lnSpc>
              <a:defRPr/>
            </a:pPr>
            <a:r>
              <a:rPr lang="en-US" sz="1200" dirty="0" smtClean="0"/>
              <a:t>We show respect for individuals - both our clients and our colleagues</a:t>
            </a:r>
          </a:p>
          <a:p>
            <a:pPr lvl="1" algn="just">
              <a:lnSpc>
                <a:spcPct val="150000"/>
              </a:lnSpc>
              <a:defRPr/>
            </a:pPr>
            <a:r>
              <a:rPr lang="en-US" sz="1200" dirty="0" smtClean="0"/>
              <a:t>We strive for continuous improvement in everything we do</a:t>
            </a:r>
          </a:p>
          <a:p>
            <a:pPr lvl="1" algn="just">
              <a:lnSpc>
                <a:spcPct val="150000"/>
              </a:lnSpc>
              <a:defRPr/>
            </a:pPr>
            <a:r>
              <a:rPr lang="en-US" sz="1200" dirty="0" smtClean="0"/>
              <a:t>We have fun, celebrate our successes and approach all challenges in a positive and optimistic manner</a:t>
            </a:r>
          </a:p>
        </p:txBody>
      </p:sp>
      <p:grpSp>
        <p:nvGrpSpPr>
          <p:cNvPr id="2" name="Group 26"/>
          <p:cNvGrpSpPr/>
          <p:nvPr/>
        </p:nvGrpSpPr>
        <p:grpSpPr>
          <a:xfrm>
            <a:off x="571480" y="2705085"/>
            <a:ext cx="214314" cy="214314"/>
            <a:chOff x="573386" y="5246372"/>
            <a:chExt cx="263284" cy="271606"/>
          </a:xfrm>
        </p:grpSpPr>
        <p:sp>
          <p:nvSpPr>
            <p:cNvPr id="7" name="Oval 6"/>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72406" y="5188771"/>
            <a:ext cx="6128404" cy="3693319"/>
          </a:xfrm>
          <a:prstGeom prst="rect">
            <a:avLst/>
          </a:prstGeom>
          <a:noFill/>
        </p:spPr>
        <p:txBody>
          <a:bodyPr wrap="square" rtlCol="0">
            <a:spAutoFit/>
          </a:bodyPr>
          <a:lstStyle/>
          <a:p>
            <a:pPr lvl="0"/>
            <a:r>
              <a:rPr lang="en-US" sz="1600" b="1" dirty="0" smtClean="0">
                <a:solidFill>
                  <a:srgbClr val="9531BD"/>
                </a:solidFill>
              </a:rPr>
              <a:t>Why Outsourcing</a:t>
            </a:r>
          </a:p>
          <a:p>
            <a:pPr lvl="0"/>
            <a:endParaRPr lang="en-US" sz="1400" dirty="0" smtClean="0"/>
          </a:p>
          <a:p>
            <a:pPr algn="just" fontAlgn="auto">
              <a:spcBef>
                <a:spcPts val="0"/>
              </a:spcBef>
              <a:spcAft>
                <a:spcPts val="0"/>
              </a:spcAft>
              <a:defRPr/>
            </a:pPr>
            <a:r>
              <a:rPr lang="en-US" sz="1200" dirty="0" smtClean="0"/>
              <a:t>All Outsourcing activities can be classified into three types. Basic/Traditional outsourcing services, which curb direct costs, such as hardware/software maintenance and operation costs. The second type of outsourcing helps lower "indirect" costs and achieve efficiencies in areas related to business processes. This is termed Business Process Outsourcing. At the highest level, is the Business Transformation Outsourcing.</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Simply put, BPO is the delegation of one or more business processes to an external provider who in turn provides services for the selected process based on certain defined and measurable performance criteria specified by your organization. This generally involves an organization's non-core processes.</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BPO is growing because companies want to focus on their core businesses. Companies worldwide feel the need to shed their ancillary processes, free up internal resources to focus on their core business competencies.</a:t>
            </a:r>
          </a:p>
          <a:p>
            <a:pPr algn="just" fontAlgn="auto">
              <a:spcBef>
                <a:spcPts val="0"/>
              </a:spcBef>
              <a:spcAft>
                <a:spcPts val="0"/>
              </a:spcAft>
              <a:defRPr/>
            </a:pPr>
            <a:endParaRPr lang="en-US" sz="1200" dirty="0" smtClean="0"/>
          </a:p>
          <a:p>
            <a:pPr algn="just" fontAlgn="auto">
              <a:spcBef>
                <a:spcPts val="0"/>
              </a:spcBef>
              <a:spcAft>
                <a:spcPts val="0"/>
              </a:spcAft>
              <a:defRPr/>
            </a:pPr>
            <a:r>
              <a:rPr lang="en-US" sz="1200" dirty="0" smtClean="0"/>
              <a:t>BPO is a strategic management tool that can help organizations to improve process</a:t>
            </a:r>
          </a:p>
          <a:p>
            <a:pPr algn="just" fontAlgn="auto">
              <a:spcBef>
                <a:spcPts val="0"/>
              </a:spcBef>
              <a:spcAft>
                <a:spcPts val="0"/>
              </a:spcAft>
              <a:defRPr/>
            </a:pPr>
            <a:r>
              <a:rPr lang="en-US" sz="1200" dirty="0" smtClean="0"/>
              <a:t>level efficiency and effectiveness, as well as reduce costs.</a:t>
            </a:r>
          </a:p>
        </p:txBody>
      </p:sp>
      <p:grpSp>
        <p:nvGrpSpPr>
          <p:cNvPr id="27" name="Group 26"/>
          <p:cNvGrpSpPr/>
          <p:nvPr/>
        </p:nvGrpSpPr>
        <p:grpSpPr>
          <a:xfrm>
            <a:off x="571480" y="2969400"/>
            <a:ext cx="214314" cy="214314"/>
            <a:chOff x="573386" y="5246372"/>
            <a:chExt cx="263284" cy="271606"/>
          </a:xfrm>
        </p:grpSpPr>
        <p:sp>
          <p:nvSpPr>
            <p:cNvPr id="28" name="Oval 27"/>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71480" y="3526618"/>
            <a:ext cx="214314" cy="214314"/>
            <a:chOff x="573386" y="5246372"/>
            <a:chExt cx="263284" cy="271606"/>
          </a:xfrm>
        </p:grpSpPr>
        <p:sp>
          <p:nvSpPr>
            <p:cNvPr id="34" name="Oval 33"/>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71480" y="3802846"/>
            <a:ext cx="214314" cy="214314"/>
            <a:chOff x="573386" y="5246372"/>
            <a:chExt cx="263284" cy="271606"/>
          </a:xfrm>
        </p:grpSpPr>
        <p:sp>
          <p:nvSpPr>
            <p:cNvPr id="39" name="Oval 38"/>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71480" y="4079074"/>
            <a:ext cx="214314" cy="214314"/>
            <a:chOff x="573386" y="5246372"/>
            <a:chExt cx="263284" cy="271606"/>
          </a:xfrm>
        </p:grpSpPr>
        <p:sp>
          <p:nvSpPr>
            <p:cNvPr id="44" name="Oval 43"/>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71480" y="4352921"/>
            <a:ext cx="214314" cy="214314"/>
            <a:chOff x="573386" y="5246372"/>
            <a:chExt cx="263284" cy="271606"/>
          </a:xfrm>
        </p:grpSpPr>
        <p:sp>
          <p:nvSpPr>
            <p:cNvPr id="49" name="Oval 48"/>
            <p:cNvSpPr/>
            <p:nvPr/>
          </p:nvSpPr>
          <p:spPr>
            <a:xfrm>
              <a:off x="611416" y="5291137"/>
              <a:ext cx="175523" cy="181071"/>
            </a:xfrm>
            <a:prstGeom prst="ellipse">
              <a:avLst/>
            </a:prstGeom>
            <a:solidFill>
              <a:schemeClr val="bg1"/>
            </a:solidFill>
            <a:ln w="3175">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63566" y="5348475"/>
              <a:ext cx="70717" cy="72952"/>
            </a:xfrm>
            <a:prstGeom prst="ellipse">
              <a:avLst/>
            </a:prstGeom>
            <a:solidFill>
              <a:srgbClr val="9531BD"/>
            </a:solidFill>
            <a:ln>
              <a:solidFill>
                <a:srgbClr val="953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rot="5400000">
              <a:off x="569225" y="5381687"/>
              <a:ext cx="271606" cy="975"/>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3386" y="5387708"/>
              <a:ext cx="263284" cy="1006"/>
            </a:xfrm>
            <a:prstGeom prst="line">
              <a:avLst/>
            </a:prstGeom>
            <a:ln>
              <a:solidFill>
                <a:srgbClr val="9531B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droit\Desktop\ppt\PDF Files\bpo\bpo-1.jpg"/>
          <p:cNvPicPr>
            <a:picLocks noChangeAspect="1" noChangeArrowheads="1"/>
          </p:cNvPicPr>
          <p:nvPr/>
        </p:nvPicPr>
        <p:blipFill>
          <a:blip r:embed="rId2" cstate="print"/>
          <a:srcRect/>
          <a:stretch>
            <a:fillRect/>
          </a:stretch>
        </p:blipFill>
        <p:spPr bwMode="auto">
          <a:xfrm>
            <a:off x="0" y="-1"/>
            <a:ext cx="6858000" cy="9906001"/>
          </a:xfrm>
          <a:prstGeom prst="rect">
            <a:avLst/>
          </a:prstGeom>
          <a:noFill/>
        </p:spPr>
      </p:pic>
      <p:sp>
        <p:nvSpPr>
          <p:cNvPr id="6" name="Rectangle 5"/>
          <p:cNvSpPr/>
          <p:nvPr/>
        </p:nvSpPr>
        <p:spPr>
          <a:xfrm>
            <a:off x="339068" y="238092"/>
            <a:ext cx="6215106" cy="9358378"/>
          </a:xfrm>
          <a:prstGeom prst="rect">
            <a:avLst/>
          </a:prstGeom>
          <a:solidFill>
            <a:schemeClr val="accent4">
              <a:lumMod val="40000"/>
              <a:lumOff val="6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72430" y="238092"/>
            <a:ext cx="6128404" cy="400110"/>
          </a:xfrm>
          <a:prstGeom prst="rect">
            <a:avLst/>
          </a:prstGeom>
          <a:noFill/>
        </p:spPr>
        <p:txBody>
          <a:bodyPr wrap="square" rtlCol="0">
            <a:spAutoFit/>
          </a:bodyPr>
          <a:lstStyle/>
          <a:p>
            <a:pPr lvl="0" algn="ctr"/>
            <a:r>
              <a:rPr lang="en-US" sz="2000" b="1" dirty="0" smtClean="0">
                <a:solidFill>
                  <a:srgbClr val="9531BD"/>
                </a:solidFill>
              </a:rPr>
              <a:t>Business Values Of Outsourcing</a:t>
            </a:r>
          </a:p>
        </p:txBody>
      </p:sp>
      <p:grpSp>
        <p:nvGrpSpPr>
          <p:cNvPr id="120" name="Group 119"/>
          <p:cNvGrpSpPr/>
          <p:nvPr/>
        </p:nvGrpSpPr>
        <p:grpSpPr>
          <a:xfrm>
            <a:off x="500042" y="947710"/>
            <a:ext cx="5857916" cy="3857652"/>
            <a:chOff x="500042" y="1523976"/>
            <a:chExt cx="5857916" cy="3857652"/>
          </a:xfrm>
        </p:grpSpPr>
        <p:grpSp>
          <p:nvGrpSpPr>
            <p:cNvPr id="26" name="Group 25"/>
            <p:cNvGrpSpPr/>
            <p:nvPr/>
          </p:nvGrpSpPr>
          <p:grpSpPr>
            <a:xfrm rot="20117731">
              <a:off x="2602273" y="3269017"/>
              <a:ext cx="1500198" cy="1500198"/>
              <a:chOff x="2714620" y="1523976"/>
              <a:chExt cx="1500198" cy="1500198"/>
            </a:xfrm>
          </p:grpSpPr>
          <p:sp>
            <p:nvSpPr>
              <p:cNvPr id="15" name="Oval 14"/>
              <p:cNvSpPr/>
              <p:nvPr/>
            </p:nvSpPr>
            <p:spPr>
              <a:xfrm>
                <a:off x="2714620" y="1523976"/>
                <a:ext cx="1500198" cy="1500198"/>
              </a:xfrm>
              <a:prstGeom prst="ellipse">
                <a:avLst/>
              </a:prstGeom>
              <a:solidFill>
                <a:schemeClr val="accent4">
                  <a:lumMod val="20000"/>
                  <a:lumOff val="80000"/>
                </a:scheme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482269">
                <a:off x="2959786" y="1970444"/>
                <a:ext cx="1043876" cy="646331"/>
              </a:xfrm>
              <a:prstGeom prst="rect">
                <a:avLst/>
              </a:prstGeom>
              <a:noFill/>
            </p:spPr>
            <p:txBody>
              <a:bodyPr wrap="none" rtlCol="0">
                <a:spAutoFit/>
              </a:bodyPr>
              <a:lstStyle/>
              <a:p>
                <a:pPr algn="ctr" fontAlgn="auto">
                  <a:spcBef>
                    <a:spcPts val="0"/>
                  </a:spcBef>
                  <a:spcAft>
                    <a:spcPts val="0"/>
                  </a:spcAft>
                  <a:defRPr/>
                </a:pPr>
                <a:r>
                  <a:rPr lang="en-US" dirty="0" smtClean="0">
                    <a:solidFill>
                      <a:srgbClr val="9531BD"/>
                    </a:solidFill>
                  </a:rPr>
                  <a:t>Business </a:t>
                </a:r>
              </a:p>
              <a:p>
                <a:pPr algn="ctr" fontAlgn="auto">
                  <a:spcBef>
                    <a:spcPts val="0"/>
                  </a:spcBef>
                  <a:spcAft>
                    <a:spcPts val="0"/>
                  </a:spcAft>
                  <a:defRPr/>
                </a:pPr>
                <a:r>
                  <a:rPr lang="en-US" dirty="0" smtClean="0">
                    <a:solidFill>
                      <a:srgbClr val="9531BD"/>
                    </a:solidFill>
                  </a:rPr>
                  <a:t>Values</a:t>
                </a:r>
              </a:p>
            </p:txBody>
          </p:sp>
        </p:grpSp>
        <p:grpSp>
          <p:nvGrpSpPr>
            <p:cNvPr id="65" name="Group 64"/>
            <p:cNvGrpSpPr/>
            <p:nvPr/>
          </p:nvGrpSpPr>
          <p:grpSpPr>
            <a:xfrm>
              <a:off x="500042" y="4738686"/>
              <a:ext cx="1214446" cy="642942"/>
              <a:chOff x="500042" y="4881562"/>
              <a:chExt cx="1214446" cy="642942"/>
            </a:xfrm>
            <a:solidFill>
              <a:srgbClr val="34003E"/>
            </a:solidFill>
          </p:grpSpPr>
          <p:sp>
            <p:nvSpPr>
              <p:cNvPr id="24" name="Rounded Rectangle 23"/>
              <p:cNvSpPr/>
              <p:nvPr/>
            </p:nvSpPr>
            <p:spPr>
              <a:xfrm>
                <a:off x="500042" y="4881562"/>
                <a:ext cx="1214446" cy="642942"/>
              </a:xfrm>
              <a:prstGeom prst="roundRect">
                <a:avLst>
                  <a:gd name="adj" fmla="val 9394"/>
                </a:avLst>
              </a:prstGeom>
              <a:grpFill/>
              <a:ln>
                <a:solidFill>
                  <a:srgbClr val="3400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52443" y="5048251"/>
                <a:ext cx="890628" cy="307777"/>
              </a:xfrm>
              <a:prstGeom prst="rect">
                <a:avLst/>
              </a:prstGeom>
              <a:grpFill/>
              <a:ln>
                <a:solidFill>
                  <a:srgbClr val="34003E"/>
                </a:solidFill>
              </a:ln>
            </p:spPr>
            <p:txBody>
              <a:bodyPr wrap="none" rtlCol="0">
                <a:spAutoFit/>
              </a:bodyPr>
              <a:lstStyle/>
              <a:p>
                <a:pPr algn="ctr" fontAlgn="auto">
                  <a:spcBef>
                    <a:spcPts val="0"/>
                  </a:spcBef>
                  <a:spcAft>
                    <a:spcPts val="0"/>
                  </a:spcAft>
                  <a:defRPr/>
                </a:pPr>
                <a:r>
                  <a:rPr lang="en-US" sz="1400" dirty="0" smtClean="0">
                    <a:solidFill>
                      <a:schemeClr val="bg1"/>
                    </a:solidFill>
                  </a:rPr>
                  <a:t>Low costs</a:t>
                </a:r>
              </a:p>
            </p:txBody>
          </p:sp>
        </p:grpSp>
        <p:grpSp>
          <p:nvGrpSpPr>
            <p:cNvPr id="66" name="Group 65"/>
            <p:cNvGrpSpPr/>
            <p:nvPr/>
          </p:nvGrpSpPr>
          <p:grpSpPr>
            <a:xfrm>
              <a:off x="500042" y="3452802"/>
              <a:ext cx="1214446" cy="571504"/>
              <a:chOff x="785794" y="3238488"/>
              <a:chExt cx="1214446" cy="785818"/>
            </a:xfrm>
            <a:solidFill>
              <a:srgbClr val="480054"/>
            </a:solidFill>
          </p:grpSpPr>
          <p:sp>
            <p:nvSpPr>
              <p:cNvPr id="27" name="Rounded Rectangle 26"/>
              <p:cNvSpPr/>
              <p:nvPr/>
            </p:nvSpPr>
            <p:spPr>
              <a:xfrm>
                <a:off x="785794" y="3238488"/>
                <a:ext cx="1214446" cy="785818"/>
              </a:xfrm>
              <a:prstGeom prst="roundRect">
                <a:avLst>
                  <a:gd name="adj" fmla="val 9394"/>
                </a:avLst>
              </a:prstGeom>
              <a:grpFill/>
              <a:ln>
                <a:solidFill>
                  <a:srgbClr val="480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97054" y="3454590"/>
                <a:ext cx="968277" cy="423193"/>
              </a:xfrm>
              <a:prstGeom prst="rect">
                <a:avLst/>
              </a:prstGeom>
              <a:grpFill/>
              <a:ln>
                <a:solidFill>
                  <a:srgbClr val="480054"/>
                </a:solidFill>
              </a:ln>
            </p:spPr>
            <p:txBody>
              <a:bodyPr wrap="none" rtlCol="0">
                <a:spAutoFit/>
              </a:bodyPr>
              <a:lstStyle/>
              <a:p>
                <a:pPr algn="ctr" fontAlgn="auto">
                  <a:spcBef>
                    <a:spcPts val="0"/>
                  </a:spcBef>
                  <a:spcAft>
                    <a:spcPts val="0"/>
                  </a:spcAft>
                  <a:defRPr/>
                </a:pPr>
                <a:r>
                  <a:rPr lang="en-US" sz="1400" dirty="0" smtClean="0">
                    <a:solidFill>
                      <a:schemeClr val="bg1"/>
                    </a:solidFill>
                  </a:rPr>
                  <a:t>Innovation</a:t>
                </a:r>
              </a:p>
            </p:txBody>
          </p:sp>
        </p:grpSp>
        <p:grpSp>
          <p:nvGrpSpPr>
            <p:cNvPr id="70" name="Group 69"/>
            <p:cNvGrpSpPr/>
            <p:nvPr/>
          </p:nvGrpSpPr>
          <p:grpSpPr>
            <a:xfrm>
              <a:off x="785794" y="2176443"/>
              <a:ext cx="1390660" cy="571504"/>
              <a:chOff x="1033446" y="1952604"/>
              <a:chExt cx="1214446" cy="785818"/>
            </a:xfrm>
            <a:solidFill>
              <a:srgbClr val="6C0083"/>
            </a:solidFill>
          </p:grpSpPr>
          <p:sp>
            <p:nvSpPr>
              <p:cNvPr id="29" name="Rounded Rectangle 28"/>
              <p:cNvSpPr/>
              <p:nvPr/>
            </p:nvSpPr>
            <p:spPr>
              <a:xfrm>
                <a:off x="1033446" y="1952604"/>
                <a:ext cx="1214446" cy="785818"/>
              </a:xfrm>
              <a:prstGeom prst="roundRect">
                <a:avLst>
                  <a:gd name="adj" fmla="val 9394"/>
                </a:avLst>
              </a:prstGeom>
              <a:grpFill/>
              <a:ln>
                <a:solidFill>
                  <a:srgbClr val="6C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203559" y="2004992"/>
                <a:ext cx="897212" cy="719428"/>
              </a:xfrm>
              <a:prstGeom prst="rect">
                <a:avLst/>
              </a:prstGeom>
              <a:grpFill/>
              <a:ln>
                <a:solidFill>
                  <a:srgbClr val="6C0083"/>
                </a:solidFill>
              </a:ln>
            </p:spPr>
            <p:txBody>
              <a:bodyPr wrap="none" rtlCol="0">
                <a:spAutoFit/>
              </a:bodyPr>
              <a:lstStyle/>
              <a:p>
                <a:pPr algn="ctr" fontAlgn="auto">
                  <a:spcBef>
                    <a:spcPts val="0"/>
                  </a:spcBef>
                  <a:spcAft>
                    <a:spcPts val="0"/>
                  </a:spcAft>
                  <a:defRPr/>
                </a:pPr>
                <a:r>
                  <a:rPr lang="en-US" sz="1400" dirty="0" smtClean="0">
                    <a:solidFill>
                      <a:schemeClr val="bg1"/>
                    </a:solidFill>
                  </a:rPr>
                  <a:t>Increased </a:t>
                </a:r>
              </a:p>
              <a:p>
                <a:pPr algn="ctr" fontAlgn="auto">
                  <a:spcBef>
                    <a:spcPts val="0"/>
                  </a:spcBef>
                  <a:spcAft>
                    <a:spcPts val="0"/>
                  </a:spcAft>
                  <a:defRPr/>
                </a:pPr>
                <a:r>
                  <a:rPr lang="en-US" sz="1400" dirty="0" smtClean="0">
                    <a:solidFill>
                      <a:schemeClr val="bg1"/>
                    </a:solidFill>
                  </a:rPr>
                  <a:t>Satisfaction</a:t>
                </a:r>
              </a:p>
            </p:txBody>
          </p:sp>
        </p:grpSp>
        <p:grpSp>
          <p:nvGrpSpPr>
            <p:cNvPr id="69" name="Group 68"/>
            <p:cNvGrpSpPr/>
            <p:nvPr/>
          </p:nvGrpSpPr>
          <p:grpSpPr>
            <a:xfrm>
              <a:off x="2447918" y="1523976"/>
              <a:ext cx="1681174" cy="428628"/>
              <a:chOff x="2676520" y="1452538"/>
              <a:chExt cx="1214446" cy="785818"/>
            </a:xfrm>
            <a:solidFill>
              <a:srgbClr val="9400AD"/>
            </a:solidFill>
          </p:grpSpPr>
          <p:sp>
            <p:nvSpPr>
              <p:cNvPr id="31" name="Rounded Rectangle 30"/>
              <p:cNvSpPr/>
              <p:nvPr/>
            </p:nvSpPr>
            <p:spPr>
              <a:xfrm>
                <a:off x="2676520" y="1452538"/>
                <a:ext cx="1214446" cy="785818"/>
              </a:xfrm>
              <a:prstGeom prst="roundRect">
                <a:avLst>
                  <a:gd name="adj" fmla="val 9394"/>
                </a:avLst>
              </a:prstGeom>
              <a:grpFill/>
              <a:ln>
                <a:solidFill>
                  <a:srgbClr val="940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724145" y="1583508"/>
                <a:ext cx="1094103" cy="564258"/>
              </a:xfrm>
              <a:prstGeom prst="rect">
                <a:avLst/>
              </a:prstGeom>
              <a:grpFill/>
              <a:ln>
                <a:solidFill>
                  <a:srgbClr val="9400AD"/>
                </a:solidFill>
              </a:ln>
            </p:spPr>
            <p:txBody>
              <a:bodyPr wrap="none" rtlCol="0">
                <a:spAutoFit/>
              </a:bodyPr>
              <a:lstStyle/>
              <a:p>
                <a:pPr algn="ctr" fontAlgn="auto">
                  <a:spcBef>
                    <a:spcPts val="0"/>
                  </a:spcBef>
                  <a:spcAft>
                    <a:spcPts val="0"/>
                  </a:spcAft>
                  <a:defRPr/>
                </a:pPr>
                <a:r>
                  <a:rPr lang="en-US" sz="1400" dirty="0" smtClean="0">
                    <a:solidFill>
                      <a:schemeClr val="bg1"/>
                    </a:solidFill>
                  </a:rPr>
                  <a:t>Economic Of Scale</a:t>
                </a:r>
              </a:p>
            </p:txBody>
          </p:sp>
        </p:grpSp>
        <p:grpSp>
          <p:nvGrpSpPr>
            <p:cNvPr id="68" name="Group 67"/>
            <p:cNvGrpSpPr/>
            <p:nvPr/>
          </p:nvGrpSpPr>
          <p:grpSpPr>
            <a:xfrm>
              <a:off x="4572008" y="2095480"/>
              <a:ext cx="1571636" cy="500066"/>
              <a:chOff x="4381507" y="1952604"/>
              <a:chExt cx="1214446" cy="550073"/>
            </a:xfrm>
            <a:solidFill>
              <a:srgbClr val="AD00CF"/>
            </a:solidFill>
          </p:grpSpPr>
          <p:sp>
            <p:nvSpPr>
              <p:cNvPr id="33" name="Rounded Rectangle 32"/>
              <p:cNvSpPr/>
              <p:nvPr/>
            </p:nvSpPr>
            <p:spPr>
              <a:xfrm>
                <a:off x="4381507" y="1952604"/>
                <a:ext cx="1214446" cy="550073"/>
              </a:xfrm>
              <a:prstGeom prst="roundRect">
                <a:avLst>
                  <a:gd name="adj" fmla="val 9394"/>
                </a:avLst>
              </a:prstGeom>
              <a:grpFill/>
              <a:ln>
                <a:solidFill>
                  <a:srgbClr val="AD00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TextBox 33"/>
              <p:cNvSpPr txBox="1"/>
              <p:nvPr/>
            </p:nvSpPr>
            <p:spPr>
              <a:xfrm>
                <a:off x="4531036" y="2085955"/>
                <a:ext cx="983615" cy="338555"/>
              </a:xfrm>
              <a:prstGeom prst="rect">
                <a:avLst/>
              </a:prstGeom>
              <a:grpFill/>
              <a:ln>
                <a:solidFill>
                  <a:srgbClr val="AD00CF"/>
                </a:solidFill>
              </a:ln>
            </p:spPr>
            <p:txBody>
              <a:bodyPr wrap="none" rtlCol="0">
                <a:spAutoFit/>
              </a:bodyPr>
              <a:lstStyle/>
              <a:p>
                <a:pPr algn="ctr" fontAlgn="auto">
                  <a:spcBef>
                    <a:spcPts val="0"/>
                  </a:spcBef>
                  <a:spcAft>
                    <a:spcPts val="0"/>
                  </a:spcAft>
                  <a:defRPr/>
                </a:pPr>
                <a:r>
                  <a:rPr lang="en-US" sz="1400" dirty="0" smtClean="0">
                    <a:solidFill>
                      <a:schemeClr val="bg1"/>
                    </a:solidFill>
                  </a:rPr>
                  <a:t>Risk Mitigation</a:t>
                </a:r>
              </a:p>
            </p:txBody>
          </p:sp>
        </p:grpSp>
        <p:grpSp>
          <p:nvGrpSpPr>
            <p:cNvPr id="67" name="Group 66"/>
            <p:cNvGrpSpPr/>
            <p:nvPr/>
          </p:nvGrpSpPr>
          <p:grpSpPr>
            <a:xfrm>
              <a:off x="4857760" y="3362314"/>
              <a:ext cx="1500198" cy="676280"/>
              <a:chOff x="4543433" y="3205150"/>
              <a:chExt cx="1500198" cy="785818"/>
            </a:xfrm>
            <a:solidFill>
              <a:srgbClr val="BC00FA"/>
            </a:solidFill>
          </p:grpSpPr>
          <p:sp>
            <p:nvSpPr>
              <p:cNvPr id="36" name="Rounded Rectangle 35"/>
              <p:cNvSpPr/>
              <p:nvPr/>
            </p:nvSpPr>
            <p:spPr>
              <a:xfrm>
                <a:off x="4543433" y="3205150"/>
                <a:ext cx="1500198" cy="785818"/>
              </a:xfrm>
              <a:prstGeom prst="roundRect">
                <a:avLst>
                  <a:gd name="adj" fmla="val 9394"/>
                </a:avLst>
              </a:prstGeom>
              <a:grpFill/>
              <a:ln>
                <a:solidFill>
                  <a:srgbClr val="BC0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TextBox 36"/>
              <p:cNvSpPr txBox="1"/>
              <p:nvPr/>
            </p:nvSpPr>
            <p:spPr>
              <a:xfrm>
                <a:off x="4591058" y="3338501"/>
                <a:ext cx="1411990" cy="607967"/>
              </a:xfrm>
              <a:prstGeom prst="rect">
                <a:avLst/>
              </a:prstGeom>
              <a:grpFill/>
              <a:ln>
                <a:solidFill>
                  <a:srgbClr val="BC00FA"/>
                </a:solidFill>
              </a:ln>
            </p:spPr>
            <p:txBody>
              <a:bodyPr wrap="none" rtlCol="0">
                <a:spAutoFit/>
              </a:bodyPr>
              <a:lstStyle/>
              <a:p>
                <a:pPr algn="ctr" fontAlgn="auto">
                  <a:spcBef>
                    <a:spcPts val="0"/>
                  </a:spcBef>
                  <a:spcAft>
                    <a:spcPts val="0"/>
                  </a:spcAft>
                  <a:defRPr/>
                </a:pPr>
                <a:r>
                  <a:rPr lang="en-US" sz="1400" dirty="0" smtClean="0">
                    <a:solidFill>
                      <a:schemeClr val="bg1"/>
                    </a:solidFill>
                  </a:rPr>
                  <a:t>Time Differences</a:t>
                </a:r>
              </a:p>
              <a:p>
                <a:pPr algn="ctr" fontAlgn="auto">
                  <a:spcBef>
                    <a:spcPts val="0"/>
                  </a:spcBef>
                  <a:spcAft>
                    <a:spcPts val="0"/>
                  </a:spcAft>
                  <a:defRPr/>
                </a:pPr>
                <a:r>
                  <a:rPr lang="en-US" sz="1400" dirty="0" smtClean="0">
                    <a:solidFill>
                      <a:schemeClr val="bg1"/>
                    </a:solidFill>
                  </a:rPr>
                  <a:t> Benefits</a:t>
                </a:r>
              </a:p>
            </p:txBody>
          </p:sp>
        </p:grpSp>
        <p:grpSp>
          <p:nvGrpSpPr>
            <p:cNvPr id="64" name="Group 63"/>
            <p:cNvGrpSpPr/>
            <p:nvPr/>
          </p:nvGrpSpPr>
          <p:grpSpPr>
            <a:xfrm>
              <a:off x="4857760" y="4600572"/>
              <a:ext cx="1500198" cy="642942"/>
              <a:chOff x="4786322" y="4524372"/>
              <a:chExt cx="1500198" cy="642942"/>
            </a:xfrm>
            <a:solidFill>
              <a:srgbClr val="E13FFC"/>
            </a:solidFill>
          </p:grpSpPr>
          <p:sp>
            <p:nvSpPr>
              <p:cNvPr id="38" name="Rounded Rectangle 37"/>
              <p:cNvSpPr/>
              <p:nvPr/>
            </p:nvSpPr>
            <p:spPr>
              <a:xfrm>
                <a:off x="4786322" y="4524372"/>
                <a:ext cx="1500198" cy="642942"/>
              </a:xfrm>
              <a:prstGeom prst="roundRect">
                <a:avLst>
                  <a:gd name="adj" fmla="val 9394"/>
                </a:avLst>
              </a:prstGeom>
              <a:grpFill/>
              <a:ln>
                <a:solidFill>
                  <a:srgbClr val="E13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p:nvSpPr>
            <p:spPr>
              <a:xfrm>
                <a:off x="4833947" y="4591047"/>
                <a:ext cx="1424621" cy="523220"/>
              </a:xfrm>
              <a:prstGeom prst="rect">
                <a:avLst/>
              </a:prstGeom>
              <a:grpFill/>
              <a:ln>
                <a:solidFill>
                  <a:srgbClr val="E13FFC"/>
                </a:solidFill>
              </a:ln>
            </p:spPr>
            <p:txBody>
              <a:bodyPr wrap="none" rtlCol="0">
                <a:spAutoFit/>
              </a:bodyPr>
              <a:lstStyle/>
              <a:p>
                <a:pPr algn="ctr" fontAlgn="auto">
                  <a:spcBef>
                    <a:spcPts val="0"/>
                  </a:spcBef>
                  <a:spcAft>
                    <a:spcPts val="0"/>
                  </a:spcAft>
                  <a:defRPr/>
                </a:pPr>
                <a:r>
                  <a:rPr lang="en-US" sz="1400" dirty="0" smtClean="0">
                    <a:solidFill>
                      <a:schemeClr val="bg1"/>
                    </a:solidFill>
                  </a:rPr>
                  <a:t>Increased Focus </a:t>
                </a:r>
              </a:p>
              <a:p>
                <a:pPr algn="ctr" fontAlgn="auto">
                  <a:spcBef>
                    <a:spcPts val="0"/>
                  </a:spcBef>
                  <a:spcAft>
                    <a:spcPts val="0"/>
                  </a:spcAft>
                  <a:defRPr/>
                </a:pPr>
                <a:r>
                  <a:rPr lang="en-US" sz="1400" dirty="0" smtClean="0">
                    <a:solidFill>
                      <a:schemeClr val="bg1"/>
                    </a:solidFill>
                  </a:rPr>
                  <a:t>on Core Business</a:t>
                </a:r>
              </a:p>
            </p:txBody>
          </p:sp>
        </p:grpSp>
        <p:cxnSp>
          <p:nvCxnSpPr>
            <p:cNvPr id="72" name="Shape 71"/>
            <p:cNvCxnSpPr/>
            <p:nvPr/>
          </p:nvCxnSpPr>
          <p:spPr>
            <a:xfrm flipV="1">
              <a:off x="1714488" y="4722646"/>
              <a:ext cx="1377703" cy="337511"/>
            </a:xfrm>
            <a:prstGeom prst="bentConnector2">
              <a:avLst/>
            </a:prstGeom>
            <a:ln>
              <a:solidFill>
                <a:srgbClr val="34003E"/>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74" name="Shape 73"/>
            <p:cNvCxnSpPr/>
            <p:nvPr/>
          </p:nvCxnSpPr>
          <p:spPr>
            <a:xfrm rot="10800000">
              <a:off x="3665868" y="4700563"/>
              <a:ext cx="1191893" cy="364356"/>
            </a:xfrm>
            <a:prstGeom prst="bentConnector2">
              <a:avLst/>
            </a:prstGeom>
            <a:ln>
              <a:solidFill>
                <a:srgbClr val="E13FFC"/>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1" name="Shape 80"/>
            <p:cNvCxnSpPr/>
            <p:nvPr/>
          </p:nvCxnSpPr>
          <p:spPr>
            <a:xfrm rot="16200000" flipH="1">
              <a:off x="1734943" y="3396628"/>
              <a:ext cx="308305" cy="1563660"/>
            </a:xfrm>
            <a:prstGeom prst="bentConnector2">
              <a:avLst/>
            </a:prstGeom>
            <a:ln>
              <a:solidFill>
                <a:srgbClr val="480054"/>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0" name="Elbow Connector 99"/>
            <p:cNvCxnSpPr/>
            <p:nvPr/>
          </p:nvCxnSpPr>
          <p:spPr>
            <a:xfrm rot="16200000" flipH="1">
              <a:off x="1559489" y="2669582"/>
              <a:ext cx="1010988" cy="1167718"/>
            </a:xfrm>
            <a:prstGeom prst="bentConnector3">
              <a:avLst>
                <a:gd name="adj1" fmla="val 50000"/>
              </a:avLst>
            </a:prstGeom>
            <a:ln>
              <a:solidFill>
                <a:srgbClr val="6C0083"/>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6" name="Elbow Connector 105"/>
            <p:cNvCxnSpPr/>
            <p:nvPr/>
          </p:nvCxnSpPr>
          <p:spPr>
            <a:xfrm rot="5400000">
              <a:off x="4125170" y="2082930"/>
              <a:ext cx="720040" cy="1745273"/>
            </a:xfrm>
            <a:prstGeom prst="bentConnector3">
              <a:avLst>
                <a:gd name="adj1" fmla="val 50000"/>
              </a:avLst>
            </a:prstGeom>
            <a:ln>
              <a:solidFill>
                <a:srgbClr val="AD00CF"/>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2" name="Straight Arrow Connector 111"/>
            <p:cNvCxnSpPr/>
            <p:nvPr/>
          </p:nvCxnSpPr>
          <p:spPr>
            <a:xfrm rot="10800000" flipV="1">
              <a:off x="4033820" y="3700453"/>
              <a:ext cx="823941" cy="5167"/>
            </a:xfrm>
            <a:prstGeom prst="straightConnector1">
              <a:avLst/>
            </a:prstGeom>
            <a:ln>
              <a:solidFill>
                <a:srgbClr val="BC00FA"/>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p:nvPr/>
          </p:nvCxnSpPr>
          <p:spPr>
            <a:xfrm rot="5400000">
              <a:off x="2644373" y="2594356"/>
              <a:ext cx="1285884" cy="2381"/>
            </a:xfrm>
            <a:prstGeom prst="straightConnector1">
              <a:avLst/>
            </a:prstGeom>
            <a:ln>
              <a:solidFill>
                <a:srgbClr val="9400AD"/>
              </a:solidFill>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119" name="Rectangle 118"/>
          <p:cNvSpPr/>
          <p:nvPr/>
        </p:nvSpPr>
        <p:spPr>
          <a:xfrm>
            <a:off x="357166" y="4897393"/>
            <a:ext cx="6143668" cy="4708981"/>
          </a:xfrm>
          <a:prstGeom prst="rect">
            <a:avLst/>
          </a:prstGeom>
        </p:spPr>
        <p:txBody>
          <a:bodyPr wrap="square">
            <a:spAutoFit/>
          </a:bodyPr>
          <a:lstStyle/>
          <a:p>
            <a:r>
              <a:rPr lang="en-US" sz="1200" b="1" dirty="0" smtClean="0">
                <a:solidFill>
                  <a:srgbClr val="6C0083"/>
                </a:solidFill>
                <a:latin typeface="Calibri" pitchFamily="34" charset="0"/>
              </a:rPr>
              <a:t>Cost Advantages-</a:t>
            </a:r>
            <a:r>
              <a:rPr lang="en-US" sz="1200" b="1" dirty="0" smtClean="0">
                <a:solidFill>
                  <a:srgbClr val="FFC000"/>
                </a:solidFill>
                <a:latin typeface="Calibri" pitchFamily="34" charset="0"/>
              </a:rPr>
              <a:t> </a:t>
            </a:r>
            <a:r>
              <a:rPr lang="en-US" sz="1200" dirty="0" smtClean="0">
                <a:solidFill>
                  <a:schemeClr val="tx1">
                    <a:lumMod val="85000"/>
                    <a:lumOff val="15000"/>
                  </a:schemeClr>
                </a:solidFill>
                <a:latin typeface="Calibri" pitchFamily="34" charset="0"/>
              </a:rPr>
              <a:t>BPO provides an accounting advantage - financial engineering with regard to assets, staff and infrastructure</a:t>
            </a:r>
          </a:p>
          <a:p>
            <a:endParaRPr lang="en-US" sz="1200" b="1" dirty="0" smtClean="0">
              <a:solidFill>
                <a:schemeClr val="bg1"/>
              </a:solidFill>
              <a:latin typeface="Calibri" pitchFamily="34" charset="0"/>
            </a:endParaRPr>
          </a:p>
          <a:p>
            <a:r>
              <a:rPr lang="en-US" sz="1200" b="1" dirty="0" smtClean="0">
                <a:solidFill>
                  <a:srgbClr val="6C0083"/>
                </a:solidFill>
                <a:latin typeface="Calibri" pitchFamily="34" charset="0"/>
              </a:rPr>
              <a:t>Innovation and speed to market-</a:t>
            </a:r>
            <a:r>
              <a:rPr lang="en-US" sz="1200" b="1" dirty="0" smtClean="0">
                <a:solidFill>
                  <a:srgbClr val="FFC000"/>
                </a:solidFill>
                <a:latin typeface="Calibri" pitchFamily="34" charset="0"/>
              </a:rPr>
              <a:t> </a:t>
            </a:r>
            <a:r>
              <a:rPr lang="en-US" sz="1200" dirty="0" smtClean="0">
                <a:solidFill>
                  <a:schemeClr val="tx1">
                    <a:lumMod val="85000"/>
                    <a:lumOff val="15000"/>
                  </a:schemeClr>
                </a:solidFill>
                <a:latin typeface="Calibri" pitchFamily="34" charset="0"/>
              </a:rPr>
              <a:t>Ability of the outsourcer to do things which an  organization cannot do on its own or does not have the domain expertise.</a:t>
            </a:r>
          </a:p>
          <a:p>
            <a:endParaRPr lang="en-US" sz="1200" b="1" dirty="0" smtClean="0">
              <a:solidFill>
                <a:srgbClr val="FFC000"/>
              </a:solidFill>
              <a:latin typeface="Calibri" pitchFamily="34" charset="0"/>
            </a:endParaRPr>
          </a:p>
          <a:p>
            <a:r>
              <a:rPr lang="en-US" sz="1200" b="1" dirty="0" smtClean="0">
                <a:solidFill>
                  <a:srgbClr val="6C0083"/>
                </a:solidFill>
                <a:latin typeface="Calibri" pitchFamily="34" charset="0"/>
              </a:rPr>
              <a:t>Increased customer satisfaction</a:t>
            </a:r>
            <a:r>
              <a:rPr lang="en-US" sz="1200" dirty="0" smtClean="0">
                <a:latin typeface="Calibri" pitchFamily="34" charset="0"/>
              </a:rPr>
              <a:t>, more efficient operations by focused effort on customer service by the outsourcer</a:t>
            </a:r>
          </a:p>
          <a:p>
            <a:endParaRPr lang="en-US" sz="1200" b="1" dirty="0" smtClean="0">
              <a:solidFill>
                <a:schemeClr val="bg1"/>
              </a:solidFill>
              <a:latin typeface="Calibri" pitchFamily="34" charset="0"/>
            </a:endParaRPr>
          </a:p>
          <a:p>
            <a:r>
              <a:rPr lang="en-US" sz="1200" b="1" dirty="0" smtClean="0">
                <a:solidFill>
                  <a:srgbClr val="6C0083"/>
                </a:solidFill>
                <a:latin typeface="Calibri" pitchFamily="34" charset="0"/>
              </a:rPr>
              <a:t>Economy of scale</a:t>
            </a:r>
            <a:r>
              <a:rPr lang="en-US" sz="1200" b="1" dirty="0" smtClean="0">
                <a:solidFill>
                  <a:srgbClr val="FFC000"/>
                </a:solidFill>
                <a:latin typeface="Calibri" pitchFamily="34" charset="0"/>
              </a:rPr>
              <a:t> </a:t>
            </a:r>
            <a:r>
              <a:rPr lang="en-US" sz="1200" b="1" dirty="0" smtClean="0">
                <a:latin typeface="Calibri" pitchFamily="34" charset="0"/>
              </a:rPr>
              <a:t>- </a:t>
            </a:r>
            <a:r>
              <a:rPr lang="en-US" sz="1200" dirty="0" smtClean="0">
                <a:latin typeface="Calibri" pitchFamily="34" charset="0"/>
              </a:rPr>
              <a:t>BPO provides the flexibility to respond to a rapidly changing marketplace and scale operations up or down as conditions dictate.</a:t>
            </a:r>
          </a:p>
          <a:p>
            <a:endParaRPr lang="en-US" sz="1200" b="1" dirty="0" smtClean="0">
              <a:solidFill>
                <a:schemeClr val="bg1"/>
              </a:solidFill>
              <a:latin typeface="Calibri" pitchFamily="34" charset="0"/>
            </a:endParaRPr>
          </a:p>
          <a:p>
            <a:pPr algn="just"/>
            <a:r>
              <a:rPr lang="en-US" sz="1200" b="1" dirty="0" smtClean="0">
                <a:solidFill>
                  <a:srgbClr val="6C0083"/>
                </a:solidFill>
                <a:latin typeface="Calibri" pitchFamily="34" charset="0"/>
              </a:rPr>
              <a:t>Business risk Mitigation </a:t>
            </a:r>
            <a:r>
              <a:rPr lang="en-US" sz="1200" dirty="0" smtClean="0">
                <a:latin typeface="Calibri" pitchFamily="34" charset="0"/>
              </a:rPr>
              <a:t>by capitalizing on the outsourcer's knowledge of local laws, infrastructure, processes and expertise.</a:t>
            </a:r>
          </a:p>
          <a:p>
            <a:pPr algn="just"/>
            <a:endParaRPr lang="en-US" sz="1200" b="1" dirty="0" smtClean="0">
              <a:solidFill>
                <a:schemeClr val="bg1"/>
              </a:solidFill>
              <a:latin typeface="Calibri" pitchFamily="34" charset="0"/>
            </a:endParaRPr>
          </a:p>
          <a:p>
            <a:pPr algn="just"/>
            <a:r>
              <a:rPr lang="en-US" sz="1200" b="1" dirty="0" smtClean="0">
                <a:solidFill>
                  <a:srgbClr val="6C0083"/>
                </a:solidFill>
                <a:latin typeface="Calibri" pitchFamily="34" charset="0"/>
              </a:rPr>
              <a:t>Availability to skilled personnel also increases the quality of service</a:t>
            </a:r>
            <a:r>
              <a:rPr lang="en-US" sz="1200" b="1" dirty="0" smtClean="0">
                <a:latin typeface="Calibri" pitchFamily="34" charset="0"/>
              </a:rPr>
              <a:t> </a:t>
            </a:r>
            <a:r>
              <a:rPr lang="en-US" sz="1200" dirty="0" smtClean="0">
                <a:latin typeface="Calibri" pitchFamily="34" charset="0"/>
              </a:rPr>
              <a:t>Outsourcing a process also means the buyer no longer has to manage the head count. Recruiting and retaining talent in a tight market is difficult. The level of difficulty increases with the specialized knowledge required. The outsourcer, on the other hand, is adept at attracting the best and the brightest in its field.</a:t>
            </a:r>
          </a:p>
          <a:p>
            <a:pPr algn="just"/>
            <a:endParaRPr lang="en-US" sz="1200" dirty="0" smtClean="0">
              <a:latin typeface="Calibri" pitchFamily="34" charset="0"/>
            </a:endParaRPr>
          </a:p>
          <a:p>
            <a:r>
              <a:rPr lang="en-US" sz="1200" b="1" dirty="0" smtClean="0">
                <a:solidFill>
                  <a:srgbClr val="6C0083"/>
                </a:solidFill>
                <a:latin typeface="Calibri" pitchFamily="34" charset="0"/>
              </a:rPr>
              <a:t>Shorter project delivery</a:t>
            </a:r>
            <a:r>
              <a:rPr lang="en-US" sz="1200" b="1" dirty="0" smtClean="0">
                <a:solidFill>
                  <a:schemeClr val="bg1"/>
                </a:solidFill>
                <a:latin typeface="Calibri" pitchFamily="34" charset="0"/>
              </a:rPr>
              <a:t> </a:t>
            </a:r>
            <a:r>
              <a:rPr lang="en-US" sz="1200" dirty="0" smtClean="0">
                <a:solidFill>
                  <a:schemeClr val="tx1">
                    <a:lumMod val="85000"/>
                    <a:lumOff val="15000"/>
                  </a:schemeClr>
                </a:solidFill>
                <a:latin typeface="Calibri" pitchFamily="34" charset="0"/>
              </a:rPr>
              <a:t>times due to the expertise of the outsourcer with regard to transition of business processes to the offshore site.</a:t>
            </a:r>
          </a:p>
          <a:p>
            <a:endParaRPr lang="en-US" sz="1200" b="1" dirty="0" smtClean="0">
              <a:solidFill>
                <a:schemeClr val="bg1"/>
              </a:solidFill>
              <a:latin typeface="Calibri" pitchFamily="34" charset="0"/>
            </a:endParaRPr>
          </a:p>
          <a:p>
            <a:r>
              <a:rPr lang="en-US" sz="1200" b="1" dirty="0" smtClean="0">
                <a:solidFill>
                  <a:srgbClr val="6C0083"/>
                </a:solidFill>
                <a:latin typeface="Calibri" pitchFamily="34" charset="0"/>
              </a:rPr>
              <a:t>Using the time difference</a:t>
            </a:r>
            <a:r>
              <a:rPr lang="en-US" sz="1200" b="1" dirty="0" smtClean="0">
                <a:solidFill>
                  <a:schemeClr val="bg1"/>
                </a:solidFill>
                <a:latin typeface="Calibri" pitchFamily="34" charset="0"/>
              </a:rPr>
              <a:t> </a:t>
            </a:r>
            <a:r>
              <a:rPr lang="en-US" sz="1200" dirty="0" smtClean="0">
                <a:solidFill>
                  <a:schemeClr val="tx1">
                    <a:lumMod val="85000"/>
                    <a:lumOff val="15000"/>
                  </a:schemeClr>
                </a:solidFill>
                <a:latin typeface="Calibri" pitchFamily="34" charset="0"/>
              </a:rPr>
              <a:t>to your favor, especially where the offshore company provides support or maintenance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3167</Words>
  <Application>Microsoft Office PowerPoint</Application>
  <PresentationFormat>A4 Paper (210x297 mm)</PresentationFormat>
  <Paragraphs>317</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Adroit</dc:creator>
  <cp:lastModifiedBy>WebDev</cp:lastModifiedBy>
  <cp:revision>358</cp:revision>
  <dcterms:created xsi:type="dcterms:W3CDTF">2018-07-31T14:33:40Z</dcterms:created>
  <dcterms:modified xsi:type="dcterms:W3CDTF">2020-09-11T14:00:10Z</dcterms:modified>
</cp:coreProperties>
</file>